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82" r:id="rId5"/>
    <p:sldId id="283" r:id="rId6"/>
    <p:sldId id="284" r:id="rId7"/>
    <p:sldId id="260" r:id="rId8"/>
    <p:sldId id="281" r:id="rId9"/>
    <p:sldId id="275" r:id="rId10"/>
    <p:sldId id="289" r:id="rId11"/>
    <p:sldId id="285" r:id="rId12"/>
    <p:sldId id="262" r:id="rId13"/>
    <p:sldId id="292" r:id="rId14"/>
    <p:sldId id="293" r:id="rId15"/>
    <p:sldId id="288" r:id="rId16"/>
    <p:sldId id="264" r:id="rId17"/>
    <p:sldId id="272" r:id="rId18"/>
    <p:sldId id="273" r:id="rId19"/>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ndara" panose="020E0502030303020204" pitchFamily="34" charset="0"/>
      <p:regular r:id="rId24"/>
      <p:bold r:id="rId25"/>
      <p:italic r:id="rId26"/>
      <p:boldItalic r:id="rId27"/>
    </p:embeddedFont>
    <p:embeddedFont>
      <p:font typeface="HP Simplified" panose="020B0606020204020204" pitchFamily="34" charset="0"/>
      <p:regular r:id="rId28"/>
      <p:bold r:id="rId29"/>
      <p:italic r:id="rId30"/>
      <p:boldItalic r:id="rId31"/>
    </p:embeddedFont>
    <p:embeddedFont>
      <p:font typeface="Quicksand" panose="02000503000000000000" pitchFamily="2" charset="0"/>
      <p:regular r:id="rId32"/>
    </p:embeddedFont>
    <p:embeddedFont>
      <p:font typeface="Soup of Justice" pitchFamily="2" charset="0"/>
      <p:regular r:id="rId33"/>
    </p:embeddedFont>
    <p:embeddedFont>
      <p:font typeface="Stanberry" panose="03050601040601010101" pitchFamily="66"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4"/>
    <a:srgbClr val="F15603"/>
    <a:srgbClr val="0A0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0" d="100"/>
          <a:sy n="200" d="100"/>
        </p:scale>
        <p:origin x="-3858" y="-59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37647356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16064047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1412603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23886872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547684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1480113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31982091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5032223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2195819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34076150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D75CB0-82D4-4C55-B8FE-11B347E3BCBB}" type="datetimeFigureOut">
              <a:rPr lang="en-US" smtClean="0"/>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EE9A58-0DE7-43BC-B42B-7187ECAA9E4A}" type="slidenum">
              <a:rPr lang="en-US" smtClean="0"/>
              <a:t>‹#›</a:t>
            </a:fld>
            <a:endParaRPr lang="en-US" dirty="0"/>
          </a:p>
        </p:txBody>
      </p:sp>
    </p:spTree>
    <p:extLst>
      <p:ext uri="{BB962C8B-B14F-4D97-AF65-F5344CB8AC3E}">
        <p14:creationId xmlns:p14="http://schemas.microsoft.com/office/powerpoint/2010/main" val="3975089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75CB0-82D4-4C55-B8FE-11B347E3BCBB}" type="datetimeFigureOut">
              <a:rPr lang="en-US" smtClean="0"/>
              <a:t>7/13/2018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E9A58-0DE7-43BC-B42B-7187ECAA9E4A}" type="slidenum">
              <a:rPr lang="en-US" smtClean="0"/>
              <a:t>‹#›</a:t>
            </a:fld>
            <a:endParaRPr lang="en-US" dirty="0"/>
          </a:p>
        </p:txBody>
      </p:sp>
    </p:spTree>
    <p:extLst>
      <p:ext uri="{BB962C8B-B14F-4D97-AF65-F5344CB8AC3E}">
        <p14:creationId xmlns:p14="http://schemas.microsoft.com/office/powerpoint/2010/main" val="222659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4D48E8-6195-4CDD-9D6E-8FA9700BA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591" y="1600200"/>
            <a:ext cx="2441790" cy="3194436"/>
          </a:xfrm>
          <a:prstGeom prst="rect">
            <a:avLst/>
          </a:prstGeom>
        </p:spPr>
      </p:pic>
      <p:sp>
        <p:nvSpPr>
          <p:cNvPr id="3" name="Subtitle 2"/>
          <p:cNvSpPr>
            <a:spLocks noGrp="1"/>
          </p:cNvSpPr>
          <p:nvPr>
            <p:ph type="subTitle" idx="1"/>
          </p:nvPr>
        </p:nvSpPr>
        <p:spPr>
          <a:xfrm>
            <a:off x="1092908" y="4673069"/>
            <a:ext cx="6958183" cy="990600"/>
          </a:xfrm>
        </p:spPr>
        <p:txBody>
          <a:bodyPr>
            <a:noAutofit/>
          </a:bodyPr>
          <a:lstStyle/>
          <a:p>
            <a:r>
              <a:rPr lang="en-US" dirty="0">
                <a:solidFill>
                  <a:schemeClr val="tx1"/>
                </a:solidFill>
                <a:latin typeface="Stanberry" panose="03050601040601010101" pitchFamily="66" charset="0"/>
              </a:rPr>
              <a:t>Learn all about anger and healthy ways to cope!</a:t>
            </a:r>
          </a:p>
        </p:txBody>
      </p:sp>
      <p:sp>
        <p:nvSpPr>
          <p:cNvPr id="6" name="Rectangle 5"/>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72603" y="1076935"/>
            <a:ext cx="5041766" cy="2215991"/>
          </a:xfrm>
          <a:prstGeom prst="rect">
            <a:avLst/>
          </a:prstGeom>
          <a:noFill/>
        </p:spPr>
        <p:txBody>
          <a:bodyPr wrap="none" lIns="91440" tIns="45720" rIns="91440" bIns="45720">
            <a:prstTxWarp prst="textArchUp">
              <a:avLst/>
            </a:prstTxWarp>
            <a:spAutoFit/>
          </a:bodyPr>
          <a:lstStyle/>
          <a:p>
            <a:pPr algn="ctr"/>
            <a:r>
              <a:rPr lang="en-US" sz="138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a:t>
            </a:r>
          </a:p>
        </p:txBody>
      </p:sp>
      <p:sp>
        <p:nvSpPr>
          <p:cNvPr id="12" name="TextBox 11"/>
          <p:cNvSpPr txBox="1"/>
          <p:nvPr/>
        </p:nvSpPr>
        <p:spPr>
          <a:xfrm>
            <a:off x="6667500" y="6541563"/>
            <a:ext cx="1600200" cy="246221"/>
          </a:xfrm>
          <a:prstGeom prst="rect">
            <a:avLst/>
          </a:prstGeom>
          <a:noFill/>
        </p:spPr>
        <p:txBody>
          <a:bodyPr wrap="square" rtlCol="0">
            <a:spAutoFit/>
          </a:bodyPr>
          <a:lstStyle/>
          <a:p>
            <a:r>
              <a:rPr lang="en-US" sz="1000" b="1" dirty="0">
                <a:solidFill>
                  <a:schemeClr val="tx1">
                    <a:lumMod val="65000"/>
                    <a:lumOff val="35000"/>
                  </a:schemeClr>
                </a:solidFill>
                <a:latin typeface="Arial" panose="020B0604020202020204" pitchFamily="34" charset="0"/>
                <a:cs typeface="Arial" panose="020B0604020202020204" pitchFamily="34" charset="0"/>
              </a:rPr>
              <a:t>© 2017 </a:t>
            </a:r>
            <a:r>
              <a:rPr lang="en-US" sz="1000" b="1" dirty="0" err="1">
                <a:solidFill>
                  <a:schemeClr val="tx1">
                    <a:lumMod val="65000"/>
                    <a:lumOff val="35000"/>
                  </a:schemeClr>
                </a:solidFill>
                <a:latin typeface="Arial" panose="020B0604020202020204" pitchFamily="34" charset="0"/>
                <a:cs typeface="Arial" panose="020B0604020202020204" pitchFamily="34" charset="0"/>
              </a:rPr>
              <a:t>Mylemarks</a:t>
            </a:r>
            <a:r>
              <a:rPr lang="en-US" sz="1000" b="1" dirty="0">
                <a:solidFill>
                  <a:schemeClr val="tx1">
                    <a:lumMod val="65000"/>
                    <a:lumOff val="35000"/>
                  </a:schemeClr>
                </a:solidFill>
                <a:latin typeface="Arial" panose="020B0604020202020204" pitchFamily="34" charset="0"/>
                <a:cs typeface="Arial" panose="020B0604020202020204" pitchFamily="34" charset="0"/>
              </a:rPr>
              <a:t> LLC</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312431"/>
            <a:ext cx="3550646" cy="2119222"/>
          </a:xfrm>
          <a:prstGeom prst="rect">
            <a:avLst/>
          </a:prstGeom>
        </p:spPr>
      </p:pic>
      <p:pic>
        <p:nvPicPr>
          <p:cNvPr id="4" name="Picture 3">
            <a:extLst>
              <a:ext uri="{FF2B5EF4-FFF2-40B4-BE49-F238E27FC236}">
                <a16:creationId xmlns:a16="http://schemas.microsoft.com/office/drawing/2014/main" id="{7DBDBD32-4590-4D17-9686-9C4B38D8B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5854" y="5663566"/>
            <a:ext cx="2103492" cy="934885"/>
          </a:xfrm>
          <a:prstGeom prst="rect">
            <a:avLst/>
          </a:prstGeom>
        </p:spPr>
      </p:pic>
    </p:spTree>
    <p:extLst>
      <p:ext uri="{BB962C8B-B14F-4D97-AF65-F5344CB8AC3E}">
        <p14:creationId xmlns:p14="http://schemas.microsoft.com/office/powerpoint/2010/main" val="36123681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284" y="1271946"/>
            <a:ext cx="7806215" cy="4920107"/>
          </a:xfrm>
        </p:spPr>
        <p:txBody>
          <a:bodyPr>
            <a:normAutofit/>
          </a:bodyPr>
          <a:lstStyle/>
          <a:p>
            <a:pPr lvl="1" algn="just"/>
            <a:r>
              <a:rPr lang="en-US" sz="2200" b="1" dirty="0">
                <a:solidFill>
                  <a:schemeClr val="tx2">
                    <a:lumMod val="60000"/>
                    <a:lumOff val="40000"/>
                  </a:schemeClr>
                </a:solidFill>
                <a:latin typeface="Stanberry" panose="03050601040601010101" pitchFamily="66" charset="0"/>
              </a:rPr>
              <a:t>Listening to music or watching a movie. </a:t>
            </a:r>
            <a:r>
              <a:rPr lang="en-US" sz="2200" dirty="0">
                <a:latin typeface="Stanberry" panose="03050601040601010101" pitchFamily="66" charset="0"/>
              </a:rPr>
              <a:t> Do this to help take your mind off of what is making you angry.</a:t>
            </a:r>
          </a:p>
          <a:p>
            <a:pPr lvl="1" algn="just"/>
            <a:r>
              <a:rPr lang="en-US" sz="2200" b="1" dirty="0">
                <a:solidFill>
                  <a:schemeClr val="tx2">
                    <a:lumMod val="60000"/>
                    <a:lumOff val="40000"/>
                  </a:schemeClr>
                </a:solidFill>
                <a:latin typeface="Stanberry" panose="03050601040601010101" pitchFamily="66" charset="0"/>
              </a:rPr>
              <a:t>Doing something physical.  </a:t>
            </a:r>
            <a:r>
              <a:rPr lang="en-US" sz="2200" dirty="0">
                <a:latin typeface="Stanberry" panose="03050601040601010101" pitchFamily="66" charset="0"/>
              </a:rPr>
              <a:t>Let out some of your energy by playing a sport or a game that you enjoy.</a:t>
            </a:r>
          </a:p>
          <a:p>
            <a:pPr lvl="1" algn="just"/>
            <a:r>
              <a:rPr lang="en-US" sz="2200" b="1" dirty="0">
                <a:solidFill>
                  <a:schemeClr val="tx2">
                    <a:lumMod val="60000"/>
                    <a:lumOff val="40000"/>
                  </a:schemeClr>
                </a:solidFill>
                <a:latin typeface="Stanberry" panose="03050601040601010101" pitchFamily="66" charset="0"/>
              </a:rPr>
              <a:t>Keeping an Anger Journal.</a:t>
            </a:r>
            <a:r>
              <a:rPr lang="en-US" sz="2200" dirty="0">
                <a:solidFill>
                  <a:schemeClr val="tx2">
                    <a:lumMod val="60000"/>
                    <a:lumOff val="40000"/>
                  </a:schemeClr>
                </a:solidFill>
                <a:latin typeface="Stanberry" panose="03050601040601010101" pitchFamily="66" charset="0"/>
              </a:rPr>
              <a:t> </a:t>
            </a:r>
            <a:r>
              <a:rPr lang="en-US" sz="2200" dirty="0">
                <a:latin typeface="Stanberry" panose="03050601040601010101" pitchFamily="66" charset="0"/>
              </a:rPr>
              <a:t>Every time you get angry, write down what made you angry and how you handled it.  Go back and see if you can find any patterns about your anger.</a:t>
            </a:r>
          </a:p>
          <a:p>
            <a:pPr lvl="1" algn="just"/>
            <a:r>
              <a:rPr lang="en-US" sz="2200" b="1" dirty="0">
                <a:solidFill>
                  <a:schemeClr val="tx2">
                    <a:lumMod val="60000"/>
                    <a:lumOff val="40000"/>
                  </a:schemeClr>
                </a:solidFill>
                <a:latin typeface="Stanberry" panose="03050601040601010101" pitchFamily="66" charset="0"/>
              </a:rPr>
              <a:t>Doing something different.  </a:t>
            </a:r>
            <a:r>
              <a:rPr lang="en-US" sz="2200" dirty="0">
                <a:latin typeface="Stanberry" panose="03050601040601010101" pitchFamily="66" charset="0"/>
              </a:rPr>
              <a:t>If the way you’ve been handling your anger keeps getting you in trouble, try to do something completely different just once and see how it goes!</a:t>
            </a: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50618" y="5715000"/>
            <a:ext cx="6642764" cy="954107"/>
          </a:xfrm>
          <a:prstGeom prst="rect">
            <a:avLst/>
          </a:prstGeom>
        </p:spPr>
        <p:txBody>
          <a:bodyPr wrap="square">
            <a:spAutoFit/>
          </a:bodyPr>
          <a:lstStyle/>
          <a:p>
            <a:pPr lvl="1" algn="ctr"/>
            <a:r>
              <a:rPr lang="en-US" sz="2800" b="1" dirty="0">
                <a:latin typeface="HP Simplified" panose="020B0606020204020204" pitchFamily="34" charset="0"/>
              </a:rPr>
              <a:t>Can you think of any other Good ways to cope with anger?</a:t>
            </a:r>
          </a:p>
        </p:txBody>
      </p:sp>
      <p:sp>
        <p:nvSpPr>
          <p:cNvPr id="11" name="Rectangle 10">
            <a:extLst>
              <a:ext uri="{FF2B5EF4-FFF2-40B4-BE49-F238E27FC236}">
                <a16:creationId xmlns:a16="http://schemas.microsoft.com/office/drawing/2014/main" id="{015079AA-B7C7-454E-A240-AE35BC07BC81}"/>
              </a:ext>
            </a:extLst>
          </p:cNvPr>
          <p:cNvSpPr/>
          <p:nvPr/>
        </p:nvSpPr>
        <p:spPr>
          <a:xfrm>
            <a:off x="1425638" y="228600"/>
            <a:ext cx="6314549" cy="923330"/>
          </a:xfrm>
          <a:prstGeom prst="rect">
            <a:avLst/>
          </a:prstGeom>
          <a:noFill/>
        </p:spPr>
        <p:txBody>
          <a:bodyPr wrap="none" lIns="91440" tIns="45720" rIns="91440" bIns="45720">
            <a:spAutoFit/>
          </a:bodyPr>
          <a:lstStyle/>
          <a:p>
            <a:pPr algn="ctr"/>
            <a:r>
              <a:rPr lang="en-US" sz="54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Good Ways to Cope</a:t>
            </a:r>
          </a:p>
        </p:txBody>
      </p:sp>
    </p:spTree>
    <p:extLst>
      <p:ext uri="{BB962C8B-B14F-4D97-AF65-F5344CB8AC3E}">
        <p14:creationId xmlns:p14="http://schemas.microsoft.com/office/powerpoint/2010/main" val="33469330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572" y="1151930"/>
            <a:ext cx="8143568" cy="5323114"/>
          </a:xfrm>
        </p:spPr>
        <p:txBody>
          <a:bodyPr>
            <a:normAutofit fontScale="92500" lnSpcReduction="10000"/>
          </a:bodyPr>
          <a:lstStyle/>
          <a:p>
            <a:pPr lvl="1" algn="just"/>
            <a:r>
              <a:rPr lang="en-US" sz="2400" b="1" dirty="0">
                <a:solidFill>
                  <a:schemeClr val="tx2">
                    <a:lumMod val="60000"/>
                    <a:lumOff val="40000"/>
                  </a:schemeClr>
                </a:solidFill>
                <a:latin typeface="Stanberry" panose="03050601040601010101" pitchFamily="66" charset="0"/>
              </a:rPr>
              <a:t>Responding as soon as you get mad. </a:t>
            </a:r>
            <a:r>
              <a:rPr lang="en-US" sz="2400" dirty="0">
                <a:latin typeface="Stanberry" panose="03050601040601010101" pitchFamily="66" charset="0"/>
              </a:rPr>
              <a:t>Give yourself time to think about the best way to cope with your anger.</a:t>
            </a:r>
          </a:p>
          <a:p>
            <a:pPr lvl="1" algn="just"/>
            <a:r>
              <a:rPr lang="en-US" sz="2400" b="1" dirty="0">
                <a:solidFill>
                  <a:schemeClr val="tx2">
                    <a:lumMod val="60000"/>
                    <a:lumOff val="40000"/>
                  </a:schemeClr>
                </a:solidFill>
                <a:latin typeface="Stanberry" panose="03050601040601010101" pitchFamily="66" charset="0"/>
              </a:rPr>
              <a:t>Saying or doing mean things to the other person.  </a:t>
            </a:r>
            <a:r>
              <a:rPr lang="en-US" sz="2400" dirty="0">
                <a:latin typeface="Stanberry" panose="03050601040601010101" pitchFamily="66" charset="0"/>
              </a:rPr>
              <a:t>This doesn’t help you feel better, and it just makes the other person angry.</a:t>
            </a:r>
          </a:p>
          <a:p>
            <a:pPr lvl="1" algn="just"/>
            <a:r>
              <a:rPr lang="en-US" sz="2400" b="1" dirty="0">
                <a:solidFill>
                  <a:schemeClr val="tx2">
                    <a:lumMod val="60000"/>
                    <a:lumOff val="40000"/>
                  </a:schemeClr>
                </a:solidFill>
                <a:latin typeface="Stanberry" panose="03050601040601010101" pitchFamily="66" charset="0"/>
              </a:rPr>
              <a:t>Having negative thoughts.  </a:t>
            </a:r>
            <a:r>
              <a:rPr lang="en-US" sz="2400" dirty="0">
                <a:latin typeface="Stanberry" panose="03050601040601010101" pitchFamily="66" charset="0"/>
              </a:rPr>
              <a:t>Having negative thoughts about the person or the situation will only make things worse.</a:t>
            </a:r>
          </a:p>
          <a:p>
            <a:pPr lvl="1" algn="just"/>
            <a:r>
              <a:rPr lang="en-US" sz="2400" b="1" dirty="0">
                <a:solidFill>
                  <a:schemeClr val="tx2">
                    <a:lumMod val="60000"/>
                    <a:lumOff val="40000"/>
                  </a:schemeClr>
                </a:solidFill>
                <a:latin typeface="Stanberry" panose="03050601040601010101" pitchFamily="66" charset="0"/>
              </a:rPr>
              <a:t>Hitting the other person.  </a:t>
            </a:r>
            <a:r>
              <a:rPr lang="en-US" sz="2400" dirty="0">
                <a:latin typeface="Stanberry" panose="03050601040601010101" pitchFamily="66" charset="0"/>
              </a:rPr>
              <a:t>It is NEVER okay to hit another person when you get angry!</a:t>
            </a:r>
          </a:p>
          <a:p>
            <a:pPr lvl="1" algn="just"/>
            <a:r>
              <a:rPr lang="en-US" sz="2400" b="1" dirty="0">
                <a:solidFill>
                  <a:schemeClr val="tx2">
                    <a:lumMod val="60000"/>
                    <a:lumOff val="40000"/>
                  </a:schemeClr>
                </a:solidFill>
                <a:latin typeface="Stanberry" panose="03050601040601010101" pitchFamily="66" charset="0"/>
              </a:rPr>
              <a:t>Holding it all in.  </a:t>
            </a:r>
            <a:r>
              <a:rPr lang="en-US" sz="2400" dirty="0">
                <a:latin typeface="Stanberry" panose="03050601040601010101" pitchFamily="66" charset="0"/>
              </a:rPr>
              <a:t>When you get angry, it is always helpful to share your feelings with others rather than keeping them to yourself.</a:t>
            </a:r>
          </a:p>
          <a:p>
            <a:pPr lvl="1" algn="just"/>
            <a:r>
              <a:rPr lang="en-US" sz="2400" b="1" dirty="0">
                <a:solidFill>
                  <a:schemeClr val="tx2">
                    <a:lumMod val="60000"/>
                    <a:lumOff val="40000"/>
                  </a:schemeClr>
                </a:solidFill>
                <a:latin typeface="Stanberry" panose="03050601040601010101" pitchFamily="66" charset="0"/>
              </a:rPr>
              <a:t>Breaking things. </a:t>
            </a:r>
            <a:r>
              <a:rPr lang="en-US" sz="2400" dirty="0">
                <a:latin typeface="Stanberry" panose="03050601040601010101" pitchFamily="66" charset="0"/>
              </a:rPr>
              <a:t>It is NEVER okay to break things when you get angry!</a:t>
            </a:r>
          </a:p>
          <a:p>
            <a:pPr lvl="1" algn="just"/>
            <a:endParaRPr lang="en-US" sz="2400" dirty="0">
              <a:latin typeface="Stanberry" panose="03050601040601010101" pitchFamily="66" charset="0"/>
            </a:endParaRPr>
          </a:p>
          <a:p>
            <a:pPr lvl="1" algn="just"/>
            <a:endParaRPr lang="en-US" sz="2400" dirty="0">
              <a:latin typeface="Stanberry" panose="03050601040601010101" pitchFamily="66" charset="0"/>
            </a:endParaRPr>
          </a:p>
          <a:p>
            <a:pPr lvl="1" algn="just"/>
            <a:endParaRPr lang="en-US" dirty="0">
              <a:latin typeface="Stanberry" panose="03050601040601010101" pitchFamily="66" charset="0"/>
            </a:endParaRP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82545" y="228600"/>
            <a:ext cx="6200736" cy="923330"/>
          </a:xfrm>
          <a:prstGeom prst="rect">
            <a:avLst/>
          </a:prstGeom>
          <a:noFill/>
        </p:spPr>
        <p:txBody>
          <a:bodyPr wrap="none" lIns="91440" tIns="45720" rIns="91440" bIns="45720">
            <a:spAutoFit/>
          </a:bodyPr>
          <a:lstStyle/>
          <a:p>
            <a:pPr algn="ctr"/>
            <a:r>
              <a:rPr lang="en-US" sz="54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Poor Ways to Cope</a:t>
            </a:r>
          </a:p>
        </p:txBody>
      </p:sp>
      <p:sp>
        <p:nvSpPr>
          <p:cNvPr id="10" name="Rectangle 9"/>
          <p:cNvSpPr/>
          <p:nvPr/>
        </p:nvSpPr>
        <p:spPr>
          <a:xfrm>
            <a:off x="53979" y="6317736"/>
            <a:ext cx="8570755" cy="461665"/>
          </a:xfrm>
          <a:prstGeom prst="rect">
            <a:avLst/>
          </a:prstGeom>
        </p:spPr>
        <p:txBody>
          <a:bodyPr wrap="square">
            <a:spAutoFit/>
          </a:bodyPr>
          <a:lstStyle/>
          <a:p>
            <a:pPr lvl="1" algn="ctr"/>
            <a:r>
              <a:rPr lang="en-US" sz="2400" b="1" dirty="0">
                <a:latin typeface="HP Simplified" panose="020B0606020204020204" pitchFamily="34" charset="0"/>
              </a:rPr>
              <a:t>Can you think of any other Poor ways to cope with anger?</a:t>
            </a:r>
          </a:p>
        </p:txBody>
      </p:sp>
    </p:spTree>
    <p:extLst>
      <p:ext uri="{BB962C8B-B14F-4D97-AF65-F5344CB8AC3E}">
        <p14:creationId xmlns:p14="http://schemas.microsoft.com/office/powerpoint/2010/main" val="2520426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anim calcmode="lin" valueType="num">
                                      <p:cBhvr>
                                        <p:cTn id="3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828800"/>
            <a:ext cx="3312828" cy="3929473"/>
          </a:xfrm>
          <a:prstGeom prst="rect">
            <a:avLst/>
          </a:prstGeom>
        </p:spPr>
      </p:pic>
      <p:sp>
        <p:nvSpPr>
          <p:cNvPr id="3" name="Content Placeholder 2"/>
          <p:cNvSpPr>
            <a:spLocks noGrp="1"/>
          </p:cNvSpPr>
          <p:nvPr>
            <p:ph idx="1"/>
          </p:nvPr>
        </p:nvSpPr>
        <p:spPr>
          <a:xfrm>
            <a:off x="781219" y="2318161"/>
            <a:ext cx="4265299" cy="2667000"/>
          </a:xfrm>
        </p:spPr>
        <p:txBody>
          <a:bodyPr>
            <a:noAutofit/>
          </a:bodyPr>
          <a:lstStyle/>
          <a:p>
            <a:pPr marL="0" indent="0" algn="ctr">
              <a:buNone/>
            </a:pPr>
            <a:r>
              <a:rPr lang="en-US" sz="2200" dirty="0">
                <a:solidFill>
                  <a:schemeClr val="tx2">
                    <a:lumMod val="60000"/>
                    <a:lumOff val="40000"/>
                  </a:schemeClr>
                </a:solidFill>
                <a:latin typeface="HP Simplified" panose="020B0606020204020204" pitchFamily="34" charset="0"/>
              </a:rPr>
              <a:t>Richie and Tyler are playing basketball together at recess.  Richie wins the game and says, “Whoo hoo! I won! I’m the best player in the world!”</a:t>
            </a:r>
          </a:p>
          <a:p>
            <a:pPr marL="0" indent="0" algn="ctr">
              <a:buNone/>
            </a:pPr>
            <a:r>
              <a:rPr lang="en-US" sz="2200" dirty="0">
                <a:solidFill>
                  <a:schemeClr val="tx2">
                    <a:lumMod val="60000"/>
                    <a:lumOff val="40000"/>
                  </a:schemeClr>
                </a:solidFill>
                <a:latin typeface="HP Simplified" panose="020B0606020204020204" pitchFamily="34" charset="0"/>
              </a:rPr>
              <a:t>This makes Tyler angry, so he pushes Richie down on the ground.</a:t>
            </a: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3154" y="70459"/>
            <a:ext cx="3849131"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Examples</a:t>
            </a:r>
          </a:p>
        </p:txBody>
      </p:sp>
      <p:sp>
        <p:nvSpPr>
          <p:cNvPr id="10" name="Content Placeholder 2"/>
          <p:cNvSpPr txBox="1">
            <a:spLocks/>
          </p:cNvSpPr>
          <p:nvPr/>
        </p:nvSpPr>
        <p:spPr>
          <a:xfrm>
            <a:off x="950937" y="1254654"/>
            <a:ext cx="7242126" cy="9873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Stanberry" panose="03050601040601010101" pitchFamily="66" charset="0"/>
              </a:rPr>
              <a:t>Read the example below and decide whether this person handled their anger in a </a:t>
            </a:r>
            <a:r>
              <a:rPr lang="en-US" sz="2400" b="1" i="1" dirty="0">
                <a:latin typeface="Stanberry" panose="03050601040601010101" pitchFamily="66" charset="0"/>
              </a:rPr>
              <a:t>Good</a:t>
            </a:r>
            <a:r>
              <a:rPr lang="en-US" sz="2400" dirty="0">
                <a:latin typeface="Stanberry" panose="03050601040601010101" pitchFamily="66" charset="0"/>
              </a:rPr>
              <a:t> or </a:t>
            </a:r>
            <a:r>
              <a:rPr lang="en-US" sz="2400" b="1" i="1" dirty="0">
                <a:latin typeface="Stanberry" panose="03050601040601010101" pitchFamily="66" charset="0"/>
              </a:rPr>
              <a:t>Poor</a:t>
            </a:r>
            <a:r>
              <a:rPr lang="en-US" sz="2400" dirty="0">
                <a:latin typeface="Stanberry" panose="03050601040601010101" pitchFamily="66" charset="0"/>
              </a:rPr>
              <a:t> way.</a:t>
            </a:r>
            <a:endParaRPr lang="en-US" sz="2400" dirty="0">
              <a:solidFill>
                <a:srgbClr val="FF0000"/>
              </a:solidFill>
              <a:effectLst>
                <a:outerShdw blurRad="38100" dist="38100" dir="2700000" algn="tl">
                  <a:srgbClr val="000000">
                    <a:alpha val="43137"/>
                  </a:srgbClr>
                </a:outerShdw>
              </a:effectLst>
              <a:latin typeface="Stanberry" panose="03050601040601010101" pitchFamily="66" charset="0"/>
            </a:endParaRPr>
          </a:p>
        </p:txBody>
      </p:sp>
      <p:sp>
        <p:nvSpPr>
          <p:cNvPr id="11" name="Content Placeholder 2"/>
          <p:cNvSpPr txBox="1">
            <a:spLocks/>
          </p:cNvSpPr>
          <p:nvPr/>
        </p:nvSpPr>
        <p:spPr>
          <a:xfrm>
            <a:off x="735296" y="5181600"/>
            <a:ext cx="7242126"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dirty="0">
                <a:latin typeface="HP Simplified" panose="020B0606020204020204" pitchFamily="34" charset="0"/>
              </a:rPr>
              <a:t>Why do you think Tyler was angry?</a:t>
            </a:r>
          </a:p>
          <a:p>
            <a:r>
              <a:rPr lang="en-US" sz="1800" b="1" dirty="0">
                <a:latin typeface="HP Simplified" panose="020B0606020204020204" pitchFamily="34" charset="0"/>
              </a:rPr>
              <a:t>Would you have been mad in this situation too?</a:t>
            </a:r>
          </a:p>
          <a:p>
            <a:r>
              <a:rPr lang="en-US" sz="1800" b="1" dirty="0">
                <a:latin typeface="HP Simplified" panose="020B0606020204020204" pitchFamily="34" charset="0"/>
              </a:rPr>
              <a:t>Do you think he handled it in a Good or Poor way? Why?</a:t>
            </a:r>
          </a:p>
          <a:p>
            <a:r>
              <a:rPr lang="en-US" sz="1800" b="1" dirty="0">
                <a:latin typeface="HP Simplified" panose="020B0606020204020204" pitchFamily="34" charset="0"/>
              </a:rPr>
              <a:t>What might have been a better way for Tyler to handle his anger?</a:t>
            </a:r>
          </a:p>
          <a:p>
            <a:endParaRPr lang="en-US" sz="1800" b="1" dirty="0">
              <a:latin typeface="HP Simplified" panose="020B0606020204020204" pitchFamily="34" charset="0"/>
            </a:endParaRPr>
          </a:p>
        </p:txBody>
      </p:sp>
    </p:spTree>
    <p:extLst>
      <p:ext uri="{BB962C8B-B14F-4D97-AF65-F5344CB8AC3E}">
        <p14:creationId xmlns:p14="http://schemas.microsoft.com/office/powerpoint/2010/main" val="9084064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ndrew\Google Drive\_Mylemarks, LLC\PowerPoint Presentations\Illustrations\social_skill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50" y="2327564"/>
            <a:ext cx="3955430" cy="2668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27531" y="2006037"/>
            <a:ext cx="3839720" cy="3082636"/>
          </a:xfrm>
        </p:spPr>
        <p:txBody>
          <a:bodyPr>
            <a:normAutofit/>
          </a:bodyPr>
          <a:lstStyle/>
          <a:p>
            <a:pPr marL="0" indent="0" algn="ctr">
              <a:buNone/>
            </a:pPr>
            <a:r>
              <a:rPr lang="en-US" sz="2000" dirty="0">
                <a:solidFill>
                  <a:srgbClr val="7030A0"/>
                </a:solidFill>
                <a:latin typeface="HP Simplified" panose="020B0606020204020204" pitchFamily="34" charset="0"/>
              </a:rPr>
              <a:t>Zack hears that Linda is calling him names behind his back.  This makes Zack very angry.  When he gets to class, he asks Linda if they can talk.  Zack tells Linda that it hurts his feelings whenever she makes fun of him.  Linda ends up apologizing to Zack and promising never to do it again.</a:t>
            </a: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950936" y="1120497"/>
            <a:ext cx="7507263" cy="9873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Stanberry" panose="03050601040601010101" pitchFamily="66" charset="0"/>
              </a:rPr>
              <a:t>Read the example below and decide whether this person handled their anger in a </a:t>
            </a:r>
            <a:r>
              <a:rPr lang="en-US" sz="2400" b="1" i="1" dirty="0">
                <a:latin typeface="Stanberry" panose="03050601040601010101" pitchFamily="66" charset="0"/>
              </a:rPr>
              <a:t>Good</a:t>
            </a:r>
            <a:r>
              <a:rPr lang="en-US" sz="2400" dirty="0">
                <a:latin typeface="Stanberry" panose="03050601040601010101" pitchFamily="66" charset="0"/>
              </a:rPr>
              <a:t> or </a:t>
            </a:r>
            <a:r>
              <a:rPr lang="en-US" sz="2400" b="1" i="1" dirty="0">
                <a:latin typeface="Stanberry" panose="03050601040601010101" pitchFamily="66" charset="0"/>
              </a:rPr>
              <a:t>Poor</a:t>
            </a:r>
            <a:r>
              <a:rPr lang="en-US" sz="2400" dirty="0">
                <a:latin typeface="Stanberry" panose="03050601040601010101" pitchFamily="66" charset="0"/>
              </a:rPr>
              <a:t> way.</a:t>
            </a:r>
            <a:endParaRPr lang="en-US" sz="2400" dirty="0">
              <a:solidFill>
                <a:srgbClr val="FF0000"/>
              </a:solidFill>
              <a:effectLst>
                <a:outerShdw blurRad="38100" dist="38100" dir="2700000" algn="tl">
                  <a:srgbClr val="000000">
                    <a:alpha val="43137"/>
                  </a:srgbClr>
                </a:outerShdw>
              </a:effectLst>
              <a:latin typeface="Stanberry" panose="03050601040601010101" pitchFamily="66" charset="0"/>
            </a:endParaRPr>
          </a:p>
        </p:txBody>
      </p:sp>
      <p:sp>
        <p:nvSpPr>
          <p:cNvPr id="11" name="Content Placeholder 2"/>
          <p:cNvSpPr txBox="1">
            <a:spLocks/>
          </p:cNvSpPr>
          <p:nvPr/>
        </p:nvSpPr>
        <p:spPr>
          <a:xfrm>
            <a:off x="733174" y="4999704"/>
            <a:ext cx="6906042"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a:latin typeface="HP Simplified" panose="020B0606020204020204" pitchFamily="34" charset="0"/>
              </a:rPr>
              <a:t>Why do you think Zack was angry?</a:t>
            </a:r>
          </a:p>
          <a:p>
            <a:r>
              <a:rPr lang="en-US" sz="2000" b="1" dirty="0">
                <a:latin typeface="HP Simplified" panose="020B0606020204020204" pitchFamily="34" charset="0"/>
              </a:rPr>
              <a:t>Would you have been mad in this situation too?</a:t>
            </a:r>
          </a:p>
          <a:p>
            <a:r>
              <a:rPr lang="en-US" sz="2000" b="1" dirty="0">
                <a:latin typeface="HP Simplified" panose="020B0606020204020204" pitchFamily="34" charset="0"/>
              </a:rPr>
              <a:t>Do you think he handled it in a Good or Poor way? Why?</a:t>
            </a:r>
          </a:p>
          <a:p>
            <a:r>
              <a:rPr lang="en-US" sz="2000" b="1" dirty="0">
                <a:latin typeface="HP Simplified" panose="020B0606020204020204" pitchFamily="34" charset="0"/>
              </a:rPr>
              <a:t>What might have happened if he handled it in a poor way?</a:t>
            </a:r>
          </a:p>
          <a:p>
            <a:endParaRPr lang="en-US" sz="2000" b="1" dirty="0">
              <a:latin typeface="HP Simplified" panose="020B0606020204020204" pitchFamily="34" charset="0"/>
            </a:endParaRPr>
          </a:p>
        </p:txBody>
      </p:sp>
      <p:sp>
        <p:nvSpPr>
          <p:cNvPr id="13" name="Rectangle 12">
            <a:extLst>
              <a:ext uri="{FF2B5EF4-FFF2-40B4-BE49-F238E27FC236}">
                <a16:creationId xmlns:a16="http://schemas.microsoft.com/office/drawing/2014/main" id="{AF8AA047-96B2-4034-931A-8D4831DA650C}"/>
              </a:ext>
            </a:extLst>
          </p:cNvPr>
          <p:cNvSpPr/>
          <p:nvPr/>
        </p:nvSpPr>
        <p:spPr>
          <a:xfrm>
            <a:off x="2653154" y="70459"/>
            <a:ext cx="3849131"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Examples</a:t>
            </a:r>
          </a:p>
        </p:txBody>
      </p:sp>
    </p:spTree>
    <p:extLst>
      <p:ext uri="{BB962C8B-B14F-4D97-AF65-F5344CB8AC3E}">
        <p14:creationId xmlns:p14="http://schemas.microsoft.com/office/powerpoint/2010/main" val="3070487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681" y="2057400"/>
            <a:ext cx="2872188" cy="3757498"/>
          </a:xfrm>
          <a:prstGeom prst="rect">
            <a:avLst/>
          </a:prstGeom>
        </p:spPr>
      </p:pic>
      <p:sp>
        <p:nvSpPr>
          <p:cNvPr id="3" name="Content Placeholder 2"/>
          <p:cNvSpPr>
            <a:spLocks noGrp="1"/>
          </p:cNvSpPr>
          <p:nvPr>
            <p:ph idx="1"/>
          </p:nvPr>
        </p:nvSpPr>
        <p:spPr>
          <a:xfrm>
            <a:off x="904698" y="2233260"/>
            <a:ext cx="4112899" cy="2895600"/>
          </a:xfrm>
        </p:spPr>
        <p:txBody>
          <a:bodyPr>
            <a:normAutofit fontScale="92500"/>
          </a:bodyPr>
          <a:lstStyle/>
          <a:p>
            <a:pPr marL="0" indent="0" algn="ctr">
              <a:buNone/>
            </a:pPr>
            <a:r>
              <a:rPr lang="en-US" sz="2400" dirty="0">
                <a:solidFill>
                  <a:schemeClr val="accent5">
                    <a:lumMod val="75000"/>
                  </a:schemeClr>
                </a:solidFill>
                <a:latin typeface="HP Simplified" panose="020B0606020204020204" pitchFamily="34" charset="0"/>
              </a:rPr>
              <a:t>Ruth asks her sister if she can play with her toys.  Her sister tells her, “No! I don’t want you getting your germs all over my stuff!”  Ruth gets really mad.  She waits until her sister goes outside to play, then she goes into her room and starts to destroy her toys.</a:t>
            </a: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817140" y="1241717"/>
            <a:ext cx="7509721" cy="9873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Stanberry" panose="03050601040601010101" pitchFamily="66" charset="0"/>
              </a:rPr>
              <a:t>Read the example below and decide whether this person handled their anger in a </a:t>
            </a:r>
            <a:r>
              <a:rPr lang="en-US" sz="2400" b="1" i="1" dirty="0">
                <a:latin typeface="Stanberry" panose="03050601040601010101" pitchFamily="66" charset="0"/>
              </a:rPr>
              <a:t>Good</a:t>
            </a:r>
            <a:r>
              <a:rPr lang="en-US" sz="2400" dirty="0">
                <a:latin typeface="Stanberry" panose="03050601040601010101" pitchFamily="66" charset="0"/>
              </a:rPr>
              <a:t> or </a:t>
            </a:r>
            <a:r>
              <a:rPr lang="en-US" sz="2400" b="1" i="1" dirty="0">
                <a:latin typeface="Stanberry" panose="03050601040601010101" pitchFamily="66" charset="0"/>
              </a:rPr>
              <a:t>Poor</a:t>
            </a:r>
            <a:r>
              <a:rPr lang="en-US" sz="2400" dirty="0">
                <a:latin typeface="Stanberry" panose="03050601040601010101" pitchFamily="66" charset="0"/>
              </a:rPr>
              <a:t> way.</a:t>
            </a:r>
            <a:endParaRPr lang="en-US" sz="2400" dirty="0">
              <a:solidFill>
                <a:srgbClr val="FF0000"/>
              </a:solidFill>
              <a:effectLst>
                <a:outerShdw blurRad="38100" dist="38100" dir="2700000" algn="tl">
                  <a:srgbClr val="000000">
                    <a:alpha val="43137"/>
                  </a:srgbClr>
                </a:outerShdw>
              </a:effectLst>
              <a:latin typeface="Stanberry" panose="03050601040601010101" pitchFamily="66" charset="0"/>
            </a:endParaRPr>
          </a:p>
        </p:txBody>
      </p:sp>
      <p:sp>
        <p:nvSpPr>
          <p:cNvPr id="11" name="Content Placeholder 2"/>
          <p:cNvSpPr txBox="1">
            <a:spLocks/>
          </p:cNvSpPr>
          <p:nvPr/>
        </p:nvSpPr>
        <p:spPr>
          <a:xfrm>
            <a:off x="812223" y="5256612"/>
            <a:ext cx="7058888"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800" b="1" dirty="0">
                <a:latin typeface="HP Simplified" panose="020B0606020204020204" pitchFamily="34" charset="0"/>
              </a:rPr>
              <a:t>Why do you think Ruth was angry?</a:t>
            </a:r>
          </a:p>
          <a:p>
            <a:pPr>
              <a:buFont typeface="Wingdings" panose="05000000000000000000" pitchFamily="2" charset="2"/>
              <a:buChar char="§"/>
            </a:pPr>
            <a:r>
              <a:rPr lang="en-US" sz="1800" b="1" dirty="0">
                <a:latin typeface="HP Simplified" panose="020B0606020204020204" pitchFamily="34" charset="0"/>
              </a:rPr>
              <a:t>Would you have been mad in this situation too?</a:t>
            </a:r>
          </a:p>
          <a:p>
            <a:pPr>
              <a:buFont typeface="Wingdings" panose="05000000000000000000" pitchFamily="2" charset="2"/>
              <a:buChar char="§"/>
            </a:pPr>
            <a:r>
              <a:rPr lang="en-US" sz="1800" b="1" dirty="0">
                <a:latin typeface="HP Simplified" panose="020B0606020204020204" pitchFamily="34" charset="0"/>
              </a:rPr>
              <a:t>Do you think she handled it in a Good or Poor way? Why?</a:t>
            </a:r>
          </a:p>
          <a:p>
            <a:pPr>
              <a:buFont typeface="Wingdings" panose="05000000000000000000" pitchFamily="2" charset="2"/>
              <a:buChar char="§"/>
            </a:pPr>
            <a:r>
              <a:rPr lang="en-US" sz="1800" b="1" dirty="0">
                <a:latin typeface="HP Simplified" panose="020B0606020204020204" pitchFamily="34" charset="0"/>
              </a:rPr>
              <a:t>What might have been a better way for Ruth to handle her anger?</a:t>
            </a:r>
          </a:p>
          <a:p>
            <a:pPr>
              <a:buFont typeface="Wingdings" panose="05000000000000000000" pitchFamily="2" charset="2"/>
              <a:buChar char="§"/>
            </a:pPr>
            <a:endParaRPr lang="en-US" sz="1800" b="1" dirty="0">
              <a:latin typeface="HP Simplified" panose="020B0606020204020204" pitchFamily="34" charset="0"/>
            </a:endParaRPr>
          </a:p>
        </p:txBody>
      </p:sp>
      <p:sp>
        <p:nvSpPr>
          <p:cNvPr id="13" name="Rectangle 12">
            <a:extLst>
              <a:ext uri="{FF2B5EF4-FFF2-40B4-BE49-F238E27FC236}">
                <a16:creationId xmlns:a16="http://schemas.microsoft.com/office/drawing/2014/main" id="{4595969C-813F-4B0D-9534-BC24ECF5BAFD}"/>
              </a:ext>
            </a:extLst>
          </p:cNvPr>
          <p:cNvSpPr/>
          <p:nvPr/>
        </p:nvSpPr>
        <p:spPr>
          <a:xfrm>
            <a:off x="2653154" y="70459"/>
            <a:ext cx="3849131"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Examples</a:t>
            </a:r>
          </a:p>
        </p:txBody>
      </p:sp>
    </p:spTree>
    <p:extLst>
      <p:ext uri="{BB962C8B-B14F-4D97-AF65-F5344CB8AC3E}">
        <p14:creationId xmlns:p14="http://schemas.microsoft.com/office/powerpoint/2010/main" val="3687013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513" y="2466256"/>
            <a:ext cx="3353358" cy="4386981"/>
          </a:xfrm>
          <a:prstGeom prst="rect">
            <a:avLst/>
          </a:prstGeom>
        </p:spPr>
      </p:pic>
      <p:sp>
        <p:nvSpPr>
          <p:cNvPr id="3" name="Content Placeholder 2"/>
          <p:cNvSpPr>
            <a:spLocks noGrp="1"/>
          </p:cNvSpPr>
          <p:nvPr>
            <p:ph idx="1"/>
          </p:nvPr>
        </p:nvSpPr>
        <p:spPr>
          <a:xfrm>
            <a:off x="983115" y="1142999"/>
            <a:ext cx="7242126" cy="2286000"/>
          </a:xfrm>
        </p:spPr>
        <p:txBody>
          <a:bodyPr>
            <a:normAutofit/>
          </a:bodyPr>
          <a:lstStyle/>
          <a:p>
            <a:pPr marL="0" indent="0" algn="ctr">
              <a:buNone/>
            </a:pPr>
            <a:r>
              <a:rPr lang="en-US" sz="2400" dirty="0">
                <a:latin typeface="Stanberry" panose="03050601040601010101" pitchFamily="66" charset="0"/>
              </a:rPr>
              <a:t>Remember, it is okay to get angry! It is all about how you handle it.  Before deciding how to handle anger, remember these      anger rules.</a:t>
            </a:r>
            <a:endParaRPr lang="en-US" sz="2400" dirty="0">
              <a:solidFill>
                <a:srgbClr val="FF0000"/>
              </a:solidFill>
              <a:effectLst>
                <a:outerShdw blurRad="38100" dist="38100" dir="2700000" algn="tl">
                  <a:srgbClr val="000000">
                    <a:alpha val="43137"/>
                  </a:srgbClr>
                </a:outerShdw>
              </a:effectLst>
              <a:latin typeface="Stanberry" panose="03050601040601010101" pitchFamily="66" charset="0"/>
            </a:endParaRP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6851" y="16993"/>
            <a:ext cx="5197257" cy="1200329"/>
          </a:xfrm>
          <a:prstGeom prst="rect">
            <a:avLst/>
          </a:prstGeom>
          <a:noFill/>
        </p:spPr>
        <p:txBody>
          <a:bodyPr wrap="none" lIns="91440" tIns="45720" rIns="91440" bIns="45720">
            <a:spAutoFit/>
          </a:bodyPr>
          <a:lstStyle/>
          <a:p>
            <a:pPr algn="ctr"/>
            <a:r>
              <a:rPr lang="en-US" sz="72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 Rules</a:t>
            </a:r>
          </a:p>
        </p:txBody>
      </p:sp>
      <p:pic>
        <p:nvPicPr>
          <p:cNvPr id="4098" name="Picture 2" descr="http://www.clker.com/cliparts/6/S/W/2/g/t/transparent-red-no-circle-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814" y="2598693"/>
            <a:ext cx="3678938" cy="36421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300765" y="2653877"/>
            <a:ext cx="3880835" cy="38022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3600" b="1" dirty="0">
                <a:solidFill>
                  <a:srgbClr val="003664"/>
                </a:solidFill>
                <a:latin typeface="HP Simplified" panose="020B0606020204020204" pitchFamily="34" charset="0"/>
                <a:cs typeface="Arial" panose="020B0604020202020204" pitchFamily="34" charset="0"/>
              </a:rPr>
              <a:t>Don’t hurt yourself!</a:t>
            </a:r>
          </a:p>
          <a:p>
            <a:pPr marL="457200" indent="-457200">
              <a:buFont typeface="+mj-lt"/>
              <a:buAutoNum type="arabicPeriod"/>
            </a:pPr>
            <a:r>
              <a:rPr lang="en-US" sz="3600" b="1" dirty="0">
                <a:solidFill>
                  <a:srgbClr val="F15603"/>
                </a:solidFill>
                <a:latin typeface="HP Simplified" panose="020B0606020204020204" pitchFamily="34" charset="0"/>
                <a:cs typeface="Arial" panose="020B0604020202020204" pitchFamily="34" charset="0"/>
              </a:rPr>
              <a:t>Don’t hurt others!</a:t>
            </a:r>
          </a:p>
          <a:p>
            <a:pPr marL="457200" indent="-457200">
              <a:buFont typeface="+mj-lt"/>
              <a:buAutoNum type="arabicPeriod"/>
            </a:pPr>
            <a:r>
              <a:rPr lang="en-US" sz="3600" b="1" dirty="0">
                <a:solidFill>
                  <a:srgbClr val="C00000"/>
                </a:solidFill>
                <a:latin typeface="HP Simplified" panose="020B0606020204020204" pitchFamily="34" charset="0"/>
                <a:cs typeface="Arial" panose="020B0604020202020204" pitchFamily="34" charset="0"/>
              </a:rPr>
              <a:t>Don’t destroy property!</a:t>
            </a:r>
          </a:p>
        </p:txBody>
      </p:sp>
      <p:sp>
        <p:nvSpPr>
          <p:cNvPr id="8" name="Rectangle 7"/>
          <p:cNvSpPr/>
          <p:nvPr/>
        </p:nvSpPr>
        <p:spPr>
          <a:xfrm>
            <a:off x="5181600" y="1616767"/>
            <a:ext cx="465192" cy="830997"/>
          </a:xfrm>
          <a:prstGeom prst="rect">
            <a:avLst/>
          </a:prstGeom>
        </p:spPr>
        <p:txBody>
          <a:bodyPr wrap="none">
            <a:spAutoFit/>
          </a:bodyPr>
          <a:lstStyle/>
          <a:p>
            <a:r>
              <a:rPr lang="en-US" sz="4800" b="1" dirty="0">
                <a:ln>
                  <a:solidFill>
                    <a:sysClr val="windowText" lastClr="000000"/>
                  </a:solidFill>
                </a:ln>
                <a:solidFill>
                  <a:srgbClr val="FF0000"/>
                </a:solidFill>
                <a:effectLst>
                  <a:outerShdw blurRad="38100" dist="38100" dir="2700000" algn="tl">
                    <a:srgbClr val="000000">
                      <a:alpha val="43137"/>
                    </a:srgbClr>
                  </a:outerShdw>
                </a:effectLst>
                <a:latin typeface="Soup of Justice" pitchFamily="2" charset="0"/>
              </a:rPr>
              <a:t>3</a:t>
            </a:r>
            <a:endParaRPr lang="en-US" sz="5400" b="1" dirty="0">
              <a:ln>
                <a:solidFill>
                  <a:sysClr val="windowText" lastClr="000000"/>
                </a:solidFill>
              </a:ln>
              <a:latin typeface="Soup of Justice" pitchFamily="2" charset="0"/>
            </a:endParaRPr>
          </a:p>
        </p:txBody>
      </p:sp>
    </p:spTree>
    <p:extLst>
      <p:ext uri="{BB962C8B-B14F-4D97-AF65-F5344CB8AC3E}">
        <p14:creationId xmlns:p14="http://schemas.microsoft.com/office/powerpoint/2010/main" val="1781242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8">
                                            <p:txEl>
                                              <p:pRg st="0" end="0"/>
                                            </p:txEl>
                                          </p:spTgt>
                                        </p:tgtEl>
                                        <p:attrNameLst>
                                          <p:attrName>style.color</p:attrName>
                                        </p:attrNameLst>
                                      </p:cBhvr>
                                      <p:to>
                                        <a:schemeClr val="bg1"/>
                                      </p:to>
                                    </p:animClr>
                                    <p:animClr clrSpc="rgb" dir="cw">
                                      <p:cBhvr>
                                        <p:cTn id="7" dur="250" autoRev="1" fill="remove"/>
                                        <p:tgtEl>
                                          <p:spTgt spid="8">
                                            <p:txEl>
                                              <p:pRg st="0" end="0"/>
                                            </p:txEl>
                                          </p:spTgt>
                                        </p:tgtEl>
                                        <p:attrNameLst>
                                          <p:attrName>fillcolor</p:attrName>
                                        </p:attrNameLst>
                                      </p:cBhvr>
                                      <p:to>
                                        <a:schemeClr val="bg1"/>
                                      </p:to>
                                    </p:animClr>
                                    <p:set>
                                      <p:cBhvr>
                                        <p:cTn id="8" dur="250" autoRev="1" fill="remove"/>
                                        <p:tgtEl>
                                          <p:spTgt spid="8">
                                            <p:txEl>
                                              <p:pRg st="0" end="0"/>
                                            </p:txEl>
                                          </p:spTgt>
                                        </p:tgtEl>
                                        <p:attrNameLst>
                                          <p:attrName>fill.type</p:attrName>
                                        </p:attrNameLst>
                                      </p:cBhvr>
                                      <p:to>
                                        <p:strVal val="solid"/>
                                      </p:to>
                                    </p:set>
                                    <p:set>
                                      <p:cBhvr>
                                        <p:cTn id="9" dur="250" autoRev="1" fill="remove"/>
                                        <p:tgtEl>
                                          <p:spTgt spid="8">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wheel(1)">
                                      <p:cBhvr>
                                        <p:cTn id="35"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700" y="1600200"/>
            <a:ext cx="6578600" cy="4114800"/>
          </a:xfrm>
        </p:spPr>
        <p:txBody>
          <a:bodyPr>
            <a:noAutofit/>
          </a:bodyPr>
          <a:lstStyle/>
          <a:p>
            <a:pPr marL="0" indent="0" algn="ctr">
              <a:buNone/>
            </a:pPr>
            <a:r>
              <a:rPr lang="en-US" sz="4400" dirty="0">
                <a:latin typeface="HP Simplified" panose="020B0606020204020204" pitchFamily="34" charset="0"/>
              </a:rPr>
              <a:t>Get together in groups and come up with a skit about anger, and present it for the class.  </a:t>
            </a:r>
          </a:p>
          <a:p>
            <a:pPr marL="0" indent="0" algn="ctr">
              <a:buNone/>
            </a:pPr>
            <a:r>
              <a:rPr lang="en-US" sz="4400" dirty="0">
                <a:latin typeface="HP Simplified" panose="020B0606020204020204" pitchFamily="34" charset="0"/>
              </a:rPr>
              <a:t>Make sure you show your characters handling their anger in a good way!</a:t>
            </a:r>
            <a:endParaRPr lang="en-US" sz="4000" dirty="0">
              <a:latin typeface="HP Simplified" panose="020B0606020204020204" pitchFamily="34" charset="0"/>
            </a:endParaRP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9289" y="-3629"/>
            <a:ext cx="5285421" cy="1569660"/>
          </a:xfrm>
          <a:prstGeom prst="rect">
            <a:avLst/>
          </a:prstGeom>
          <a:noFill/>
        </p:spPr>
        <p:txBody>
          <a:bodyPr wrap="none" lIns="91440" tIns="45720" rIns="91440" bIns="45720">
            <a:spAutoFit/>
          </a:bodyPr>
          <a:lstStyle/>
          <a:p>
            <a:pPr algn="ctr"/>
            <a:r>
              <a:rPr lang="en-US" sz="9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Activity!</a:t>
            </a:r>
          </a:p>
        </p:txBody>
      </p:sp>
    </p:spTree>
    <p:extLst>
      <p:ext uri="{BB962C8B-B14F-4D97-AF65-F5344CB8AC3E}">
        <p14:creationId xmlns:p14="http://schemas.microsoft.com/office/powerpoint/2010/main" val="455761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ndrew\Google Drive\_Mylemarks, LLC\PowerPoint Presentations\Illustrations\social_skill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396" y="4574884"/>
            <a:ext cx="3342230" cy="22545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559" y="3566705"/>
            <a:ext cx="1987977" cy="26007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544" y="347030"/>
            <a:ext cx="1643185" cy="214967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47" y="3511473"/>
            <a:ext cx="1986116" cy="259830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0643" y="383617"/>
            <a:ext cx="2197312" cy="2606316"/>
          </a:xfrm>
          <a:prstGeom prst="rect">
            <a:avLst/>
          </a:prstGeom>
        </p:spPr>
      </p:pic>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22705" y="2133600"/>
            <a:ext cx="5388013" cy="2123658"/>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What did you </a:t>
            </a:r>
          </a:p>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learn today?</a:t>
            </a:r>
          </a:p>
        </p:txBody>
      </p:sp>
    </p:spTree>
    <p:extLst>
      <p:ext uri="{BB962C8B-B14F-4D97-AF65-F5344CB8AC3E}">
        <p14:creationId xmlns:p14="http://schemas.microsoft.com/office/powerpoint/2010/main" val="8908500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ircle(in)">
                                      <p:cBhvr>
                                        <p:cTn id="1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92588" y="2286000"/>
            <a:ext cx="6721712" cy="1862048"/>
          </a:xfrm>
          <a:prstGeom prst="rect">
            <a:avLst/>
          </a:prstGeom>
          <a:noFill/>
        </p:spPr>
        <p:txBody>
          <a:bodyPr wrap="none" lIns="91440" tIns="45720" rIns="91440" bIns="45720">
            <a:spAutoFit/>
          </a:bodyPr>
          <a:lstStyle/>
          <a:p>
            <a:pPr algn="ctr"/>
            <a:r>
              <a:rPr lang="en-US" sz="11500" b="1" cap="none" spc="0"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Soup of Justice" pitchFamily="2" charset="0"/>
              </a:rPr>
              <a:t>The End </a:t>
            </a:r>
            <a:r>
              <a:rPr lang="en-US" sz="11500" b="1" cap="none" spc="0"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Soup of Justice" pitchFamily="2" charset="0"/>
                <a:sym typeface="Wingdings" panose="05000000000000000000" pitchFamily="2" charset="2"/>
              </a:rPr>
              <a:t></a:t>
            </a:r>
            <a:endParaRPr lang="en-US" sz="11500" b="1" cap="none" spc="0" dirty="0">
              <a:ln w="12700">
                <a:solidFill>
                  <a:schemeClr val="tx1"/>
                </a:solidFill>
                <a:prstDash val="solid"/>
              </a:ln>
              <a:solidFill>
                <a:srgbClr val="00B0F0"/>
              </a:solidFill>
              <a:effectLst>
                <a:outerShdw blurRad="41275" dist="20320" dir="1800000" algn="tl" rotWithShape="0">
                  <a:srgbClr val="000000">
                    <a:alpha val="40000"/>
                  </a:srgbClr>
                </a:outerShdw>
              </a:effectLst>
              <a:latin typeface="Soup of Justice" pitchFamily="2" charset="0"/>
            </a:endParaRPr>
          </a:p>
        </p:txBody>
      </p:sp>
      <p:sp>
        <p:nvSpPr>
          <p:cNvPr id="11" name="TextBox 10"/>
          <p:cNvSpPr txBox="1"/>
          <p:nvPr/>
        </p:nvSpPr>
        <p:spPr>
          <a:xfrm>
            <a:off x="6667500" y="6541563"/>
            <a:ext cx="1600200" cy="246221"/>
          </a:xfrm>
          <a:prstGeom prst="rect">
            <a:avLst/>
          </a:prstGeom>
          <a:noFill/>
        </p:spPr>
        <p:txBody>
          <a:bodyPr wrap="square" rtlCol="0">
            <a:spAutoFit/>
          </a:bodyPr>
          <a:lstStyle/>
          <a:p>
            <a:r>
              <a:rPr lang="en-US" sz="1000" b="1" dirty="0">
                <a:solidFill>
                  <a:schemeClr val="tx1">
                    <a:lumMod val="65000"/>
                    <a:lumOff val="35000"/>
                  </a:schemeClr>
                </a:solidFill>
                <a:latin typeface="Arial" panose="020B0604020202020204" pitchFamily="34" charset="0"/>
                <a:cs typeface="Arial" panose="020B0604020202020204" pitchFamily="34" charset="0"/>
              </a:rPr>
              <a:t>© 2017 </a:t>
            </a:r>
            <a:r>
              <a:rPr lang="en-US" sz="1000" b="1" dirty="0" err="1">
                <a:solidFill>
                  <a:schemeClr val="tx1">
                    <a:lumMod val="65000"/>
                    <a:lumOff val="35000"/>
                  </a:schemeClr>
                </a:solidFill>
                <a:latin typeface="Arial" panose="020B0604020202020204" pitchFamily="34" charset="0"/>
                <a:cs typeface="Arial" panose="020B0604020202020204" pitchFamily="34" charset="0"/>
              </a:rPr>
              <a:t>Mylemarks</a:t>
            </a:r>
            <a:r>
              <a:rPr lang="en-US" sz="1000" b="1" dirty="0">
                <a:solidFill>
                  <a:schemeClr val="tx1">
                    <a:lumMod val="65000"/>
                    <a:lumOff val="35000"/>
                  </a:schemeClr>
                </a:solidFill>
                <a:latin typeface="Arial" panose="020B0604020202020204" pitchFamily="34" charset="0"/>
                <a:cs typeface="Arial" panose="020B0604020202020204" pitchFamily="34" charset="0"/>
              </a:rPr>
              <a:t> LLC</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12431"/>
            <a:ext cx="3550646" cy="2119222"/>
          </a:xfrm>
          <a:prstGeom prst="rect">
            <a:avLst/>
          </a:prstGeom>
        </p:spPr>
      </p:pic>
      <p:pic>
        <p:nvPicPr>
          <p:cNvPr id="12" name="Picture 11">
            <a:extLst>
              <a:ext uri="{FF2B5EF4-FFF2-40B4-BE49-F238E27FC236}">
                <a16:creationId xmlns:a16="http://schemas.microsoft.com/office/drawing/2014/main" id="{86E08027-3320-43AC-9BB9-2564598670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854" y="5663566"/>
            <a:ext cx="2103492" cy="934885"/>
          </a:xfrm>
          <a:prstGeom prst="rect">
            <a:avLst/>
          </a:prstGeom>
        </p:spPr>
      </p:pic>
    </p:spTree>
    <p:extLst>
      <p:ext uri="{BB962C8B-B14F-4D97-AF65-F5344CB8AC3E}">
        <p14:creationId xmlns:p14="http://schemas.microsoft.com/office/powerpoint/2010/main" val="1066428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67484" cy="4525963"/>
          </a:xfrm>
        </p:spPr>
        <p:txBody>
          <a:bodyPr>
            <a:normAutofit/>
          </a:bodyPr>
          <a:lstStyle/>
          <a:p>
            <a:r>
              <a:rPr lang="en-US" sz="4000" dirty="0">
                <a:latin typeface="Stanberry" panose="03050601040601010101" pitchFamily="66" charset="0"/>
              </a:rPr>
              <a:t>Definition of anger!</a:t>
            </a:r>
          </a:p>
          <a:p>
            <a:r>
              <a:rPr lang="en-US" sz="4000" dirty="0">
                <a:latin typeface="Stanberry" panose="03050601040601010101" pitchFamily="66" charset="0"/>
              </a:rPr>
              <a:t>Anger Buttons!</a:t>
            </a:r>
          </a:p>
          <a:p>
            <a:r>
              <a:rPr lang="en-US" sz="3600" dirty="0">
                <a:latin typeface="Stanberry" panose="03050601040601010101" pitchFamily="66" charset="0"/>
              </a:rPr>
              <a:t>Good vs. Poor ways to cope with anger! </a:t>
            </a:r>
          </a:p>
          <a:p>
            <a:r>
              <a:rPr lang="en-US" sz="4000" dirty="0">
                <a:latin typeface="Stanberry" panose="03050601040601010101" pitchFamily="66" charset="0"/>
              </a:rPr>
              <a:t>Anger Rules!</a:t>
            </a: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6711" y="228600"/>
            <a:ext cx="7712369" cy="707886"/>
          </a:xfrm>
          <a:prstGeom prst="rect">
            <a:avLst/>
          </a:prstGeom>
          <a:noFill/>
        </p:spPr>
        <p:txBody>
          <a:bodyPr wrap="none" lIns="91440" tIns="45720" rIns="91440" bIns="45720">
            <a:spAutoFit/>
          </a:bodyPr>
          <a:lstStyle/>
          <a:p>
            <a:pPr algn="ctr"/>
            <a:r>
              <a:rPr lang="en-US" sz="40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What will we talk about today?</a:t>
            </a:r>
          </a:p>
        </p:txBody>
      </p:sp>
    </p:spTree>
    <p:extLst>
      <p:ext uri="{BB962C8B-B14F-4D97-AF65-F5344CB8AC3E}">
        <p14:creationId xmlns:p14="http://schemas.microsoft.com/office/powerpoint/2010/main" val="21074925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35" y="1994065"/>
            <a:ext cx="3361982" cy="4398264"/>
          </a:xfrm>
          <a:prstGeom prst="rect">
            <a:avLst/>
          </a:prstGeom>
        </p:spPr>
      </p:pic>
      <p:sp>
        <p:nvSpPr>
          <p:cNvPr id="3" name="Content Placeholder 2"/>
          <p:cNvSpPr>
            <a:spLocks noGrp="1"/>
          </p:cNvSpPr>
          <p:nvPr>
            <p:ph idx="1"/>
          </p:nvPr>
        </p:nvSpPr>
        <p:spPr>
          <a:xfrm>
            <a:off x="656901" y="1033165"/>
            <a:ext cx="7643983" cy="762000"/>
          </a:xfrm>
        </p:spPr>
        <p:txBody>
          <a:bodyPr>
            <a:normAutofit/>
          </a:bodyPr>
          <a:lstStyle/>
          <a:p>
            <a:pPr marL="0" indent="0" algn="ctr">
              <a:buNone/>
            </a:pPr>
            <a:r>
              <a:rPr lang="en-US" sz="4000" b="1" dirty="0">
                <a:latin typeface="HP Simplified" panose="020B0606020204020204" pitchFamily="34" charset="0"/>
              </a:rPr>
              <a:t>What is anger?</a:t>
            </a:r>
          </a:p>
          <a:p>
            <a:pPr algn="ctr"/>
            <a:endParaRPr lang="en-US" sz="4000" b="1" dirty="0">
              <a:latin typeface="Candara" panose="020E0502030303020204" pitchFamily="34" charset="0"/>
            </a:endParaRP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2693" y="-66259"/>
            <a:ext cx="6713697" cy="1107996"/>
          </a:xfrm>
          <a:prstGeom prst="rect">
            <a:avLst/>
          </a:prstGeom>
          <a:noFill/>
        </p:spPr>
        <p:txBody>
          <a:bodyPr wrap="none" lIns="91440" tIns="45720" rIns="91440" bIns="45720">
            <a:spAutoFit/>
          </a:bodyPr>
          <a:lstStyle/>
          <a:p>
            <a:pPr algn="ctr"/>
            <a:r>
              <a:rPr lang="en-US" sz="6600"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 Definition</a:t>
            </a:r>
          </a:p>
        </p:txBody>
      </p:sp>
      <p:sp>
        <p:nvSpPr>
          <p:cNvPr id="184" name="TextBox 183"/>
          <p:cNvSpPr txBox="1"/>
          <p:nvPr/>
        </p:nvSpPr>
        <p:spPr>
          <a:xfrm>
            <a:off x="4500042" y="2141161"/>
            <a:ext cx="3582707" cy="4063305"/>
          </a:xfrm>
          <a:prstGeom prst="rect">
            <a:avLst/>
          </a:prstGeom>
          <a:noFill/>
        </p:spPr>
        <p:txBody>
          <a:bodyPr wrap="square" rtlCol="0">
            <a:spAutoFit/>
          </a:bodyPr>
          <a:lstStyle/>
          <a:p>
            <a:pPr algn="ctr"/>
            <a:r>
              <a:rPr lang="en-US" sz="3200" dirty="0">
                <a:latin typeface="Stanberry" panose="03050601040601010101" pitchFamily="66" charset="0"/>
              </a:rPr>
              <a:t>Anger is the feeling you get when someone says or does something you don’t like - or if you don’t get your way.</a:t>
            </a:r>
          </a:p>
        </p:txBody>
      </p:sp>
    </p:spTree>
    <p:extLst>
      <p:ext uri="{BB962C8B-B14F-4D97-AF65-F5344CB8AC3E}">
        <p14:creationId xmlns:p14="http://schemas.microsoft.com/office/powerpoint/2010/main" val="25634424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4">
                                            <p:txEl>
                                              <p:pRg st="0" end="0"/>
                                            </p:txEl>
                                          </p:spTgt>
                                        </p:tgtEl>
                                        <p:attrNameLst>
                                          <p:attrName>style.visibility</p:attrName>
                                        </p:attrNameLst>
                                      </p:cBhvr>
                                      <p:to>
                                        <p:strVal val="visible"/>
                                      </p:to>
                                    </p:set>
                                    <p:anim calcmode="lin" valueType="num">
                                      <p:cBhvr>
                                        <p:cTn id="12" dur="500" fill="hold"/>
                                        <p:tgtEl>
                                          <p:spTgt spid="18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30365" y="228600"/>
            <a:ext cx="3283270" cy="1446550"/>
          </a:xfrm>
          <a:prstGeom prst="rect">
            <a:avLst/>
          </a:prstGeom>
          <a:noFill/>
        </p:spPr>
        <p:txBody>
          <a:bodyPr wrap="none" lIns="91440" tIns="45720" rIns="91440" bIns="45720">
            <a:spAutoFit/>
          </a:bodyPr>
          <a:lstStyle/>
          <a:p>
            <a:pPr algn="ctr"/>
            <a:r>
              <a:rPr lang="en-US" sz="88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a:t>
            </a:r>
          </a:p>
        </p:txBody>
      </p:sp>
      <p:sp>
        <p:nvSpPr>
          <p:cNvPr id="184" name="TextBox 183"/>
          <p:cNvSpPr txBox="1"/>
          <p:nvPr/>
        </p:nvSpPr>
        <p:spPr>
          <a:xfrm>
            <a:off x="968082" y="1592937"/>
            <a:ext cx="7207835" cy="4832092"/>
          </a:xfrm>
          <a:prstGeom prst="rect">
            <a:avLst/>
          </a:prstGeom>
          <a:noFill/>
        </p:spPr>
        <p:txBody>
          <a:bodyPr wrap="square" rtlCol="0">
            <a:spAutoFit/>
          </a:bodyPr>
          <a:lstStyle/>
          <a:p>
            <a:pPr algn="ctr"/>
            <a:r>
              <a:rPr lang="en-US" sz="4400" b="1" dirty="0">
                <a:solidFill>
                  <a:schemeClr val="tx2">
                    <a:lumMod val="60000"/>
                    <a:lumOff val="40000"/>
                  </a:schemeClr>
                </a:solidFill>
                <a:latin typeface="HP Simplified" panose="020B0606020204020204" pitchFamily="34" charset="0"/>
              </a:rPr>
              <a:t>Everyone gets angry!  </a:t>
            </a:r>
          </a:p>
          <a:p>
            <a:pPr algn="ctr"/>
            <a:endParaRPr lang="en-US" sz="2400" b="1" i="1" dirty="0">
              <a:solidFill>
                <a:schemeClr val="tx2">
                  <a:lumMod val="60000"/>
                  <a:lumOff val="40000"/>
                </a:schemeClr>
              </a:solidFill>
              <a:latin typeface="Quicksand" panose="02070303000000060000" pitchFamily="18" charset="0"/>
            </a:endParaRPr>
          </a:p>
          <a:p>
            <a:pPr algn="ctr"/>
            <a:r>
              <a:rPr lang="en-US" sz="4000" dirty="0">
                <a:latin typeface="Stanberry" panose="03050601040601010101" pitchFamily="66" charset="0"/>
              </a:rPr>
              <a:t>Getting angry isn’t a bad thing.  The important thing is that we learn how to deal with it in a healthy way so that it doesn’t hurt us or other people.</a:t>
            </a:r>
          </a:p>
        </p:txBody>
      </p:sp>
    </p:spTree>
    <p:extLst>
      <p:ext uri="{BB962C8B-B14F-4D97-AF65-F5344CB8AC3E}">
        <p14:creationId xmlns:p14="http://schemas.microsoft.com/office/powerpoint/2010/main" val="708105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p:cTn id="7" dur="500" fill="hold"/>
                                        <p:tgtEl>
                                          <p:spTgt spid="1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4">
                                            <p:txEl>
                                              <p:pRg st="2" end="2"/>
                                            </p:txEl>
                                          </p:spTgt>
                                        </p:tgtEl>
                                        <p:attrNameLst>
                                          <p:attrName>style.visibility</p:attrName>
                                        </p:attrNameLst>
                                      </p:cBhvr>
                                      <p:to>
                                        <p:strVal val="visible"/>
                                      </p:to>
                                    </p:set>
                                    <p:anim calcmode="lin" valueType="num">
                                      <p:cBhvr>
                                        <p:cTn id="14" dur="500" fill="hold"/>
                                        <p:tgtEl>
                                          <p:spTgt spid="18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8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7153" y="38020"/>
            <a:ext cx="5886548"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 Buttons</a:t>
            </a:r>
          </a:p>
        </p:txBody>
      </p:sp>
      <p:sp>
        <p:nvSpPr>
          <p:cNvPr id="184" name="TextBox 183"/>
          <p:cNvSpPr txBox="1"/>
          <p:nvPr/>
        </p:nvSpPr>
        <p:spPr>
          <a:xfrm>
            <a:off x="971580" y="1128203"/>
            <a:ext cx="7222647" cy="830997"/>
          </a:xfrm>
          <a:prstGeom prst="rect">
            <a:avLst/>
          </a:prstGeom>
          <a:noFill/>
        </p:spPr>
        <p:txBody>
          <a:bodyPr wrap="square" rtlCol="0">
            <a:spAutoFit/>
          </a:bodyPr>
          <a:lstStyle/>
          <a:p>
            <a:pPr algn="ctr"/>
            <a:r>
              <a:rPr lang="en-US" sz="2400" dirty="0">
                <a:latin typeface="Stanberry" panose="03050601040601010101" pitchFamily="66" charset="0"/>
              </a:rPr>
              <a:t>Before we learn about healthy ways to cope with anger, let’s talk about anger buttons!</a:t>
            </a:r>
          </a:p>
        </p:txBody>
      </p:sp>
      <p:sp>
        <p:nvSpPr>
          <p:cNvPr id="10" name="TextBox 9"/>
          <p:cNvSpPr txBox="1"/>
          <p:nvPr/>
        </p:nvSpPr>
        <p:spPr>
          <a:xfrm>
            <a:off x="498160" y="4953000"/>
            <a:ext cx="8147681" cy="1323439"/>
          </a:xfrm>
          <a:prstGeom prst="rect">
            <a:avLst/>
          </a:prstGeom>
          <a:noFill/>
        </p:spPr>
        <p:txBody>
          <a:bodyPr wrap="square" rtlCol="0">
            <a:spAutoFit/>
          </a:bodyPr>
          <a:lstStyle/>
          <a:p>
            <a:pPr algn="ctr"/>
            <a:r>
              <a:rPr lang="en-US" sz="4000" dirty="0">
                <a:latin typeface="Stanberry" panose="03050601040601010101" pitchFamily="66" charset="0"/>
              </a:rPr>
              <a:t>Anger buttons are things that happen that make us feel angry.</a:t>
            </a:r>
          </a:p>
        </p:txBody>
      </p:sp>
      <p:pic>
        <p:nvPicPr>
          <p:cNvPr id="1026" name="Picture 2" descr="http://content.mycutegraphics.com/graphics/household/red-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857" y="2209800"/>
            <a:ext cx="2793141" cy="2680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Arc 7"/>
          <p:cNvSpPr/>
          <p:nvPr/>
        </p:nvSpPr>
        <p:spPr>
          <a:xfrm rot="19175258">
            <a:off x="4023417" y="4141473"/>
            <a:ext cx="1066800" cy="937740"/>
          </a:xfrm>
          <a:prstGeom prst="arc">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Connector 11"/>
          <p:cNvCxnSpPr/>
          <p:nvPr/>
        </p:nvCxnSpPr>
        <p:spPr>
          <a:xfrm>
            <a:off x="4127992" y="2833004"/>
            <a:ext cx="3048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4671177" y="2811233"/>
            <a:ext cx="304800"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0521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 calcmode="lin" valueType="num">
                                      <p:cBhvr>
                                        <p:cTn id="7" dur="500" fill="hold"/>
                                        <p:tgtEl>
                                          <p:spTgt spid="1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8560" y="111410"/>
            <a:ext cx="5886548"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 Buttons</a:t>
            </a:r>
          </a:p>
        </p:txBody>
      </p:sp>
      <p:sp>
        <p:nvSpPr>
          <p:cNvPr id="184" name="TextBox 183"/>
          <p:cNvSpPr txBox="1"/>
          <p:nvPr/>
        </p:nvSpPr>
        <p:spPr>
          <a:xfrm>
            <a:off x="960677" y="1128203"/>
            <a:ext cx="7222647" cy="830997"/>
          </a:xfrm>
          <a:prstGeom prst="rect">
            <a:avLst/>
          </a:prstGeom>
          <a:noFill/>
        </p:spPr>
        <p:txBody>
          <a:bodyPr wrap="square" rtlCol="0">
            <a:spAutoFit/>
          </a:bodyPr>
          <a:lstStyle/>
          <a:p>
            <a:pPr algn="ctr"/>
            <a:r>
              <a:rPr lang="en-US" sz="2400" b="1" dirty="0">
                <a:latin typeface="HP Simplified" panose="020B0606020204020204" pitchFamily="34" charset="0"/>
              </a:rPr>
              <a:t>Raise your hand if any of these examples are anger buttons for you!</a:t>
            </a:r>
          </a:p>
        </p:txBody>
      </p:sp>
      <p:grpSp>
        <p:nvGrpSpPr>
          <p:cNvPr id="11" name="Group 10"/>
          <p:cNvGrpSpPr/>
          <p:nvPr/>
        </p:nvGrpSpPr>
        <p:grpSpPr>
          <a:xfrm>
            <a:off x="818322" y="1752807"/>
            <a:ext cx="1706306" cy="1705808"/>
            <a:chOff x="772635" y="2272817"/>
            <a:chExt cx="2793141" cy="2869413"/>
          </a:xfrm>
        </p:grpSpPr>
        <p:pic>
          <p:nvPicPr>
            <p:cNvPr id="1026" name="Picture 2" descr="http://content.mycutegraphics.com/graphics/household/red-butt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635" y="2272817"/>
              <a:ext cx="2793141" cy="2680183"/>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a:xfrm rot="19175258">
              <a:off x="1612195" y="4204490"/>
              <a:ext cx="1066800" cy="937740"/>
            </a:xfrm>
            <a:prstGeom prst="arc">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2" name="Straight Connector 11"/>
            <p:cNvCxnSpPr/>
            <p:nvPr/>
          </p:nvCxnSpPr>
          <p:spPr>
            <a:xfrm>
              <a:off x="1716770" y="2896021"/>
              <a:ext cx="3048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259955" y="2874250"/>
              <a:ext cx="304800" cy="381000"/>
            </a:xfrm>
            <a:prstGeom prst="line">
              <a:avLst/>
            </a:prstGeom>
            <a:ln w="38100"/>
          </p:spPr>
          <p:style>
            <a:lnRef idx="1">
              <a:schemeClr val="dk1"/>
            </a:lnRef>
            <a:fillRef idx="0">
              <a:schemeClr val="dk1"/>
            </a:fillRef>
            <a:effectRef idx="0">
              <a:schemeClr val="dk1"/>
            </a:effectRef>
            <a:fontRef idx="minor">
              <a:schemeClr val="tx1"/>
            </a:fontRef>
          </p:style>
        </p:cxnSp>
      </p:grpSp>
      <p:sp>
        <p:nvSpPr>
          <p:cNvPr id="13" name="Content Placeholder 2"/>
          <p:cNvSpPr>
            <a:spLocks noGrp="1"/>
          </p:cNvSpPr>
          <p:nvPr>
            <p:ph idx="1"/>
          </p:nvPr>
        </p:nvSpPr>
        <p:spPr>
          <a:xfrm>
            <a:off x="2157136" y="2390580"/>
            <a:ext cx="6204336" cy="4474029"/>
          </a:xfrm>
        </p:spPr>
        <p:txBody>
          <a:bodyPr>
            <a:normAutofit/>
          </a:bodyPr>
          <a:lstStyle/>
          <a:p>
            <a:pPr lvl="1"/>
            <a:r>
              <a:rPr lang="en-US" sz="1800" dirty="0">
                <a:latin typeface="Stanberry" panose="03050601040601010101" pitchFamily="66" charset="0"/>
              </a:rPr>
              <a:t>Someone takes your toy without asking</a:t>
            </a:r>
          </a:p>
          <a:p>
            <a:pPr lvl="1"/>
            <a:r>
              <a:rPr lang="en-US" sz="1800" dirty="0">
                <a:latin typeface="Stanberry" panose="03050601040601010101" pitchFamily="66" charset="0"/>
              </a:rPr>
              <a:t>Having to wait in a long line</a:t>
            </a:r>
          </a:p>
          <a:p>
            <a:pPr lvl="1"/>
            <a:r>
              <a:rPr lang="en-US" sz="1800" dirty="0">
                <a:latin typeface="Stanberry" panose="03050601040601010101" pitchFamily="66" charset="0"/>
              </a:rPr>
              <a:t>Getting a bad grade</a:t>
            </a:r>
          </a:p>
          <a:p>
            <a:pPr lvl="1"/>
            <a:r>
              <a:rPr lang="en-US" sz="1800" dirty="0">
                <a:latin typeface="Stanberry" panose="03050601040601010101" pitchFamily="66" charset="0"/>
              </a:rPr>
              <a:t>You’re not allowed to play outside</a:t>
            </a:r>
          </a:p>
          <a:p>
            <a:pPr lvl="1"/>
            <a:r>
              <a:rPr lang="en-US" sz="1800" dirty="0">
                <a:latin typeface="Stanberry" panose="03050601040601010101" pitchFamily="66" charset="0"/>
              </a:rPr>
              <a:t>Someone calls you a name</a:t>
            </a:r>
          </a:p>
          <a:p>
            <a:pPr lvl="1"/>
            <a:r>
              <a:rPr lang="en-US" sz="1800" dirty="0">
                <a:latin typeface="Stanberry" panose="03050601040601010101" pitchFamily="66" charset="0"/>
              </a:rPr>
              <a:t>Your friend breaks your toy on accident</a:t>
            </a:r>
          </a:p>
          <a:p>
            <a:pPr lvl="1"/>
            <a:r>
              <a:rPr lang="en-US" sz="1800" dirty="0">
                <a:latin typeface="Stanberry" panose="03050601040601010101" pitchFamily="66" charset="0"/>
              </a:rPr>
              <a:t>You get blamed for something you didn’t do</a:t>
            </a:r>
          </a:p>
          <a:p>
            <a:pPr lvl="1"/>
            <a:r>
              <a:rPr lang="en-US" sz="1800" dirty="0">
                <a:latin typeface="Stanberry" panose="03050601040601010101" pitchFamily="66" charset="0"/>
              </a:rPr>
              <a:t>A player on the other team is cheating</a:t>
            </a:r>
          </a:p>
          <a:p>
            <a:pPr lvl="1"/>
            <a:r>
              <a:rPr lang="en-US" sz="1800" dirty="0">
                <a:latin typeface="Stanberry" panose="03050601040601010101" pitchFamily="66" charset="0"/>
              </a:rPr>
              <a:t>You have to clean up the mess your sibling made</a:t>
            </a:r>
          </a:p>
          <a:p>
            <a:pPr lvl="1"/>
            <a:r>
              <a:rPr lang="en-US" sz="1800" dirty="0">
                <a:latin typeface="Stanberry" panose="03050601040601010101" pitchFamily="66" charset="0"/>
              </a:rPr>
              <a:t>You don’t make the team you tried out for</a:t>
            </a:r>
          </a:p>
          <a:p>
            <a:pPr lvl="1"/>
            <a:endParaRPr lang="en-US" sz="1800" dirty="0">
              <a:latin typeface="Stanberry" panose="03050601040601010101" pitchFamily="66" charset="0"/>
            </a:endParaRPr>
          </a:p>
          <a:p>
            <a:pPr lvl="1"/>
            <a:endParaRPr lang="en-US" sz="1800" dirty="0">
              <a:latin typeface="Stanberry" panose="03050601040601010101" pitchFamily="66" charset="0"/>
            </a:endParaRPr>
          </a:p>
          <a:p>
            <a:pPr lvl="1"/>
            <a:endParaRPr lang="en-US" sz="2000" dirty="0">
              <a:latin typeface="Stanberry" panose="03050601040601010101" pitchFamily="66" charset="0"/>
            </a:endParaRPr>
          </a:p>
        </p:txBody>
      </p:sp>
      <p:sp>
        <p:nvSpPr>
          <p:cNvPr id="17" name="TextBox 16"/>
          <p:cNvSpPr txBox="1"/>
          <p:nvPr/>
        </p:nvSpPr>
        <p:spPr>
          <a:xfrm>
            <a:off x="960677" y="5943600"/>
            <a:ext cx="7222647" cy="461665"/>
          </a:xfrm>
          <a:prstGeom prst="rect">
            <a:avLst/>
          </a:prstGeom>
          <a:noFill/>
        </p:spPr>
        <p:txBody>
          <a:bodyPr wrap="square" rtlCol="0">
            <a:spAutoFit/>
          </a:bodyPr>
          <a:lstStyle/>
          <a:p>
            <a:pPr algn="ctr"/>
            <a:r>
              <a:rPr lang="en-US" sz="2400" b="1" dirty="0">
                <a:latin typeface="HP Simplified" panose="020B0606020204020204" pitchFamily="34" charset="0"/>
              </a:rPr>
              <a:t>What are your top five anger buttons?</a:t>
            </a:r>
          </a:p>
        </p:txBody>
      </p:sp>
      <p:grpSp>
        <p:nvGrpSpPr>
          <p:cNvPr id="16" name="Group 15"/>
          <p:cNvGrpSpPr/>
          <p:nvPr/>
        </p:nvGrpSpPr>
        <p:grpSpPr>
          <a:xfrm>
            <a:off x="1193168" y="4396523"/>
            <a:ext cx="1014161" cy="1063923"/>
            <a:chOff x="772635" y="2272817"/>
            <a:chExt cx="2793141" cy="2869413"/>
          </a:xfrm>
        </p:grpSpPr>
        <p:pic>
          <p:nvPicPr>
            <p:cNvPr id="18" name="Picture 2" descr="http://content.mycutegraphics.com/graphics/household/red-butt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635" y="2272817"/>
              <a:ext cx="2793141" cy="2680183"/>
            </a:xfrm>
            <a:prstGeom prst="rect">
              <a:avLst/>
            </a:prstGeom>
            <a:noFill/>
            <a:extLst>
              <a:ext uri="{909E8E84-426E-40DD-AFC4-6F175D3DCCD1}">
                <a14:hiddenFill xmlns:a14="http://schemas.microsoft.com/office/drawing/2010/main">
                  <a:solidFill>
                    <a:srgbClr val="FFFFFF"/>
                  </a:solidFill>
                </a14:hiddenFill>
              </a:ext>
            </a:extLst>
          </p:spPr>
        </p:pic>
        <p:sp>
          <p:nvSpPr>
            <p:cNvPr id="19" name="Arc 18"/>
            <p:cNvSpPr/>
            <p:nvPr/>
          </p:nvSpPr>
          <p:spPr>
            <a:xfrm rot="19175258">
              <a:off x="1612195" y="4204490"/>
              <a:ext cx="1066800" cy="937740"/>
            </a:xfrm>
            <a:prstGeom prst="arc">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0" name="Straight Connector 19"/>
            <p:cNvCxnSpPr/>
            <p:nvPr/>
          </p:nvCxnSpPr>
          <p:spPr>
            <a:xfrm>
              <a:off x="1716770" y="2896021"/>
              <a:ext cx="3048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259955" y="2874250"/>
              <a:ext cx="304800" cy="381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7290956" y="2710831"/>
            <a:ext cx="892368" cy="915664"/>
            <a:chOff x="772635" y="2272817"/>
            <a:chExt cx="2793141" cy="2869413"/>
          </a:xfrm>
        </p:grpSpPr>
        <p:pic>
          <p:nvPicPr>
            <p:cNvPr id="23" name="Picture 2" descr="http://content.mycutegraphics.com/graphics/household/red-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35" y="2272817"/>
              <a:ext cx="2793141" cy="2680183"/>
            </a:xfrm>
            <a:prstGeom prst="rect">
              <a:avLst/>
            </a:prstGeom>
            <a:noFill/>
            <a:extLst>
              <a:ext uri="{909E8E84-426E-40DD-AFC4-6F175D3DCCD1}">
                <a14:hiddenFill xmlns:a14="http://schemas.microsoft.com/office/drawing/2010/main">
                  <a:solidFill>
                    <a:srgbClr val="FFFFFF"/>
                  </a:solidFill>
                </a14:hiddenFill>
              </a:ext>
            </a:extLst>
          </p:spPr>
        </p:pic>
        <p:sp>
          <p:nvSpPr>
            <p:cNvPr id="24" name="Arc 23"/>
            <p:cNvSpPr/>
            <p:nvPr/>
          </p:nvSpPr>
          <p:spPr>
            <a:xfrm rot="19175258">
              <a:off x="1612195" y="4204490"/>
              <a:ext cx="1066800" cy="937740"/>
            </a:xfrm>
            <a:prstGeom prst="arc">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5" name="Straight Connector 24"/>
            <p:cNvCxnSpPr/>
            <p:nvPr/>
          </p:nvCxnSpPr>
          <p:spPr>
            <a:xfrm>
              <a:off x="1716770" y="2896021"/>
              <a:ext cx="3048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2259955" y="2874250"/>
              <a:ext cx="304800" cy="381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7408516" y="5604151"/>
            <a:ext cx="892368" cy="915664"/>
            <a:chOff x="772635" y="2272817"/>
            <a:chExt cx="2793141" cy="2869413"/>
          </a:xfrm>
        </p:grpSpPr>
        <p:pic>
          <p:nvPicPr>
            <p:cNvPr id="33" name="Picture 2" descr="http://content.mycutegraphics.com/graphics/household/red-butt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35" y="2272817"/>
              <a:ext cx="2793141" cy="2680183"/>
            </a:xfrm>
            <a:prstGeom prst="rect">
              <a:avLst/>
            </a:prstGeom>
            <a:noFill/>
            <a:extLst>
              <a:ext uri="{909E8E84-426E-40DD-AFC4-6F175D3DCCD1}">
                <a14:hiddenFill xmlns:a14="http://schemas.microsoft.com/office/drawing/2010/main">
                  <a:solidFill>
                    <a:srgbClr val="FFFFFF"/>
                  </a:solidFill>
                </a14:hiddenFill>
              </a:ext>
            </a:extLst>
          </p:spPr>
        </p:pic>
        <p:sp>
          <p:nvSpPr>
            <p:cNvPr id="34" name="Arc 33"/>
            <p:cNvSpPr/>
            <p:nvPr/>
          </p:nvSpPr>
          <p:spPr>
            <a:xfrm rot="19175258">
              <a:off x="1612195" y="4204490"/>
              <a:ext cx="1066800" cy="937740"/>
            </a:xfrm>
            <a:prstGeom prst="arc">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5" name="Straight Connector 34"/>
            <p:cNvCxnSpPr/>
            <p:nvPr/>
          </p:nvCxnSpPr>
          <p:spPr>
            <a:xfrm>
              <a:off x="1716770" y="2896021"/>
              <a:ext cx="3048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2259955" y="2874250"/>
              <a:ext cx="304800" cy="381000"/>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0437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fade">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fade">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fade">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fade">
                                      <p:cBhvr>
                                        <p:cTn id="52" dur="500"/>
                                        <p:tgtEl>
                                          <p:spTgt spid="1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p:cTn id="5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theschoolcounselorkind.files.wordpress.com/2013/08/person-out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934" y="1828800"/>
            <a:ext cx="3752133" cy="4857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0114" y="1900"/>
            <a:ext cx="7758855" cy="1015663"/>
          </a:xfrm>
          <a:prstGeom prst="rect">
            <a:avLst/>
          </a:prstGeom>
          <a:noFill/>
        </p:spPr>
        <p:txBody>
          <a:bodyPr wrap="none" lIns="91440" tIns="45720" rIns="91440" bIns="45720">
            <a:spAutoFit/>
          </a:bodyPr>
          <a:lstStyle/>
          <a:p>
            <a:pPr algn="ctr"/>
            <a:r>
              <a:rPr lang="en-US" sz="60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Anger and Our Bodies</a:t>
            </a:r>
          </a:p>
        </p:txBody>
      </p:sp>
      <p:sp>
        <p:nvSpPr>
          <p:cNvPr id="11" name="TextBox 10"/>
          <p:cNvSpPr txBox="1"/>
          <p:nvPr/>
        </p:nvSpPr>
        <p:spPr>
          <a:xfrm>
            <a:off x="981971" y="1045076"/>
            <a:ext cx="7222647" cy="646331"/>
          </a:xfrm>
          <a:prstGeom prst="rect">
            <a:avLst/>
          </a:prstGeom>
          <a:noFill/>
        </p:spPr>
        <p:txBody>
          <a:bodyPr wrap="square" rtlCol="0">
            <a:spAutoFit/>
          </a:bodyPr>
          <a:lstStyle/>
          <a:p>
            <a:pPr algn="ctr"/>
            <a:r>
              <a:rPr lang="en-US" b="1" dirty="0">
                <a:latin typeface="HP Simplified" panose="020B0606020204020204" pitchFamily="34" charset="0"/>
              </a:rPr>
              <a:t>When we get angry, our bodies have a reaction too!</a:t>
            </a:r>
          </a:p>
          <a:p>
            <a:pPr algn="ctr"/>
            <a:r>
              <a:rPr lang="en-US" dirty="0">
                <a:latin typeface="Stanberry" panose="03050601040601010101" pitchFamily="66" charset="0"/>
              </a:rPr>
              <a:t>What happens to your body when you start to get angry?</a:t>
            </a:r>
          </a:p>
        </p:txBody>
      </p:sp>
      <p:sp>
        <p:nvSpPr>
          <p:cNvPr id="14" name="Oval 13"/>
          <p:cNvSpPr/>
          <p:nvPr/>
        </p:nvSpPr>
        <p:spPr>
          <a:xfrm>
            <a:off x="4278103" y="1879871"/>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78103" y="3718312"/>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76600" y="5562600"/>
            <a:ext cx="27432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62725" y="3165764"/>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31175" y="2966636"/>
            <a:ext cx="1476733" cy="3809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26542" y="3952875"/>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81890" y="3971907"/>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64741" y="2357036"/>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011297" y="1801172"/>
            <a:ext cx="1085821" cy="338554"/>
          </a:xfrm>
          <a:prstGeom prst="rect">
            <a:avLst/>
          </a:prstGeom>
          <a:noFill/>
        </p:spPr>
        <p:txBody>
          <a:bodyPr wrap="square" rtlCol="0">
            <a:spAutoFit/>
          </a:bodyPr>
          <a:lstStyle/>
          <a:p>
            <a:pPr algn="ctr"/>
            <a:r>
              <a:rPr lang="en-US" sz="1600" i="1" dirty="0">
                <a:solidFill>
                  <a:srgbClr val="C00000"/>
                </a:solidFill>
              </a:rPr>
              <a:t>Headache</a:t>
            </a:r>
            <a:endParaRPr lang="en-US" sz="1600" dirty="0">
              <a:solidFill>
                <a:srgbClr val="C00000"/>
              </a:solidFill>
            </a:endParaRPr>
          </a:p>
        </p:txBody>
      </p:sp>
      <p:sp>
        <p:nvSpPr>
          <p:cNvPr id="24" name="TextBox 23"/>
          <p:cNvSpPr txBox="1"/>
          <p:nvPr/>
        </p:nvSpPr>
        <p:spPr>
          <a:xfrm>
            <a:off x="5009395" y="2451497"/>
            <a:ext cx="1433753" cy="338554"/>
          </a:xfrm>
          <a:prstGeom prst="rect">
            <a:avLst/>
          </a:prstGeom>
          <a:noFill/>
        </p:spPr>
        <p:txBody>
          <a:bodyPr wrap="square" rtlCol="0">
            <a:spAutoFit/>
          </a:bodyPr>
          <a:lstStyle/>
          <a:p>
            <a:pPr algn="ctr"/>
            <a:r>
              <a:rPr lang="en-US" sz="1600" i="1" dirty="0">
                <a:solidFill>
                  <a:srgbClr val="C00000"/>
                </a:solidFill>
              </a:rPr>
              <a:t>Face turns red</a:t>
            </a:r>
            <a:endParaRPr lang="en-US" sz="1600" dirty="0">
              <a:solidFill>
                <a:srgbClr val="C00000"/>
              </a:solidFill>
            </a:endParaRPr>
          </a:p>
        </p:txBody>
      </p:sp>
      <p:sp>
        <p:nvSpPr>
          <p:cNvPr id="25" name="TextBox 24"/>
          <p:cNvSpPr txBox="1"/>
          <p:nvPr/>
        </p:nvSpPr>
        <p:spPr>
          <a:xfrm>
            <a:off x="5849822" y="4023112"/>
            <a:ext cx="1647248" cy="338554"/>
          </a:xfrm>
          <a:prstGeom prst="rect">
            <a:avLst/>
          </a:prstGeom>
          <a:noFill/>
        </p:spPr>
        <p:txBody>
          <a:bodyPr wrap="square" rtlCol="0">
            <a:spAutoFit/>
          </a:bodyPr>
          <a:lstStyle/>
          <a:p>
            <a:pPr algn="ctr"/>
            <a:r>
              <a:rPr lang="en-US" sz="1600" i="1" dirty="0">
                <a:solidFill>
                  <a:srgbClr val="C00000"/>
                </a:solidFill>
              </a:rPr>
              <a:t>Palms get sweaty</a:t>
            </a:r>
            <a:endParaRPr lang="en-US" sz="1600" dirty="0">
              <a:solidFill>
                <a:srgbClr val="C00000"/>
              </a:solidFill>
            </a:endParaRPr>
          </a:p>
        </p:txBody>
      </p:sp>
      <p:sp>
        <p:nvSpPr>
          <p:cNvPr id="26" name="TextBox 25"/>
          <p:cNvSpPr txBox="1"/>
          <p:nvPr/>
        </p:nvSpPr>
        <p:spPr>
          <a:xfrm>
            <a:off x="1826580" y="4128055"/>
            <a:ext cx="1432344" cy="338554"/>
          </a:xfrm>
          <a:prstGeom prst="rect">
            <a:avLst/>
          </a:prstGeom>
          <a:noFill/>
        </p:spPr>
        <p:txBody>
          <a:bodyPr wrap="square" rtlCol="0">
            <a:spAutoFit/>
          </a:bodyPr>
          <a:lstStyle/>
          <a:p>
            <a:pPr algn="ctr"/>
            <a:r>
              <a:rPr lang="en-US" sz="1600" i="1" dirty="0">
                <a:solidFill>
                  <a:srgbClr val="C00000"/>
                </a:solidFill>
              </a:rPr>
              <a:t>Clenched fists</a:t>
            </a:r>
            <a:endParaRPr lang="en-US" sz="1600" dirty="0">
              <a:solidFill>
                <a:srgbClr val="C00000"/>
              </a:solidFill>
            </a:endParaRPr>
          </a:p>
        </p:txBody>
      </p:sp>
      <p:sp>
        <p:nvSpPr>
          <p:cNvPr id="27" name="TextBox 26"/>
          <p:cNvSpPr txBox="1"/>
          <p:nvPr/>
        </p:nvSpPr>
        <p:spPr>
          <a:xfrm>
            <a:off x="3316511" y="6203735"/>
            <a:ext cx="2576214" cy="338554"/>
          </a:xfrm>
          <a:prstGeom prst="rect">
            <a:avLst/>
          </a:prstGeom>
          <a:noFill/>
        </p:spPr>
        <p:txBody>
          <a:bodyPr wrap="square" rtlCol="0">
            <a:spAutoFit/>
          </a:bodyPr>
          <a:lstStyle/>
          <a:p>
            <a:pPr algn="ctr"/>
            <a:r>
              <a:rPr lang="en-US" sz="1600" i="1" dirty="0">
                <a:solidFill>
                  <a:srgbClr val="C00000"/>
                </a:solidFill>
              </a:rPr>
              <a:t>Need to pace/walk around </a:t>
            </a:r>
            <a:endParaRPr lang="en-US" sz="1600" dirty="0">
              <a:solidFill>
                <a:srgbClr val="C00000"/>
              </a:solidFill>
            </a:endParaRPr>
          </a:p>
        </p:txBody>
      </p:sp>
      <p:sp>
        <p:nvSpPr>
          <p:cNvPr id="28" name="TextBox 27"/>
          <p:cNvSpPr txBox="1"/>
          <p:nvPr/>
        </p:nvSpPr>
        <p:spPr>
          <a:xfrm>
            <a:off x="5288257" y="3240655"/>
            <a:ext cx="1578068" cy="338554"/>
          </a:xfrm>
          <a:prstGeom prst="rect">
            <a:avLst/>
          </a:prstGeom>
          <a:noFill/>
        </p:spPr>
        <p:txBody>
          <a:bodyPr wrap="square" rtlCol="0">
            <a:spAutoFit/>
          </a:bodyPr>
          <a:lstStyle/>
          <a:p>
            <a:pPr algn="ctr"/>
            <a:r>
              <a:rPr lang="en-US" sz="1600" i="1" dirty="0">
                <a:solidFill>
                  <a:srgbClr val="C00000"/>
                </a:solidFill>
              </a:rPr>
              <a:t>Pounding heart</a:t>
            </a:r>
            <a:endParaRPr lang="en-US" sz="1600" dirty="0">
              <a:solidFill>
                <a:srgbClr val="C00000"/>
              </a:solidFill>
            </a:endParaRPr>
          </a:p>
        </p:txBody>
      </p:sp>
      <p:sp>
        <p:nvSpPr>
          <p:cNvPr id="29" name="Oval 28"/>
          <p:cNvSpPr/>
          <p:nvPr/>
        </p:nvSpPr>
        <p:spPr>
          <a:xfrm>
            <a:off x="4057925" y="3257695"/>
            <a:ext cx="609600" cy="609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554207" y="4886580"/>
            <a:ext cx="1647248" cy="338554"/>
          </a:xfrm>
          <a:prstGeom prst="rect">
            <a:avLst/>
          </a:prstGeom>
          <a:noFill/>
        </p:spPr>
        <p:txBody>
          <a:bodyPr wrap="square" rtlCol="0">
            <a:spAutoFit/>
          </a:bodyPr>
          <a:lstStyle/>
          <a:p>
            <a:pPr algn="ctr"/>
            <a:r>
              <a:rPr lang="en-US" sz="1600" i="1" dirty="0">
                <a:solidFill>
                  <a:srgbClr val="C00000"/>
                </a:solidFill>
              </a:rPr>
              <a:t>Knots in stomach</a:t>
            </a:r>
            <a:endParaRPr lang="en-US" sz="1600" dirty="0">
              <a:solidFill>
                <a:srgbClr val="C00000"/>
              </a:solidFill>
            </a:endParaRPr>
          </a:p>
        </p:txBody>
      </p:sp>
      <p:sp>
        <p:nvSpPr>
          <p:cNvPr id="31" name="TextBox 30"/>
          <p:cNvSpPr txBox="1"/>
          <p:nvPr/>
        </p:nvSpPr>
        <p:spPr>
          <a:xfrm>
            <a:off x="2232295" y="3191455"/>
            <a:ext cx="1647248" cy="338554"/>
          </a:xfrm>
          <a:prstGeom prst="rect">
            <a:avLst/>
          </a:prstGeom>
          <a:noFill/>
        </p:spPr>
        <p:txBody>
          <a:bodyPr wrap="square" rtlCol="0">
            <a:spAutoFit/>
          </a:bodyPr>
          <a:lstStyle/>
          <a:p>
            <a:pPr algn="ctr"/>
            <a:r>
              <a:rPr lang="en-US" sz="1600" i="1" dirty="0">
                <a:solidFill>
                  <a:srgbClr val="C00000"/>
                </a:solidFill>
              </a:rPr>
              <a:t>Breathing harder</a:t>
            </a:r>
            <a:endParaRPr lang="en-US" sz="1600" dirty="0">
              <a:solidFill>
                <a:srgbClr val="C00000"/>
              </a:solidFill>
            </a:endParaRPr>
          </a:p>
        </p:txBody>
      </p:sp>
      <p:cxnSp>
        <p:nvCxnSpPr>
          <p:cNvPr id="2048" name="Straight Connector 2047"/>
          <p:cNvCxnSpPr/>
          <p:nvPr/>
        </p:nvCxnSpPr>
        <p:spPr>
          <a:xfrm flipV="1">
            <a:off x="4723920" y="1986359"/>
            <a:ext cx="384471" cy="15725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52470" y="2647030"/>
            <a:ext cx="355921" cy="206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69890" y="2573706"/>
            <a:ext cx="1578068" cy="338554"/>
          </a:xfrm>
          <a:prstGeom prst="rect">
            <a:avLst/>
          </a:prstGeom>
          <a:noFill/>
        </p:spPr>
        <p:txBody>
          <a:bodyPr wrap="square" rtlCol="0">
            <a:spAutoFit/>
          </a:bodyPr>
          <a:lstStyle/>
          <a:p>
            <a:pPr algn="ctr"/>
            <a:r>
              <a:rPr lang="en-US" sz="1600" i="1" dirty="0">
                <a:solidFill>
                  <a:srgbClr val="C00000"/>
                </a:solidFill>
              </a:rPr>
              <a:t>Tense shoulders</a:t>
            </a:r>
            <a:endParaRPr lang="en-US" sz="1600" dirty="0">
              <a:solidFill>
                <a:srgbClr val="C00000"/>
              </a:solidFill>
            </a:endParaRPr>
          </a:p>
        </p:txBody>
      </p:sp>
      <p:cxnSp>
        <p:nvCxnSpPr>
          <p:cNvPr id="38" name="Straight Connector 37"/>
          <p:cNvCxnSpPr/>
          <p:nvPr/>
        </p:nvCxnSpPr>
        <p:spPr>
          <a:xfrm>
            <a:off x="3412917" y="2847235"/>
            <a:ext cx="560842" cy="24005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95798" y="3402011"/>
            <a:ext cx="415551" cy="1154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842448" y="3418672"/>
            <a:ext cx="581593" cy="3443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679757" y="4184826"/>
            <a:ext cx="262061" cy="2374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138551" y="4276707"/>
            <a:ext cx="355921" cy="206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81379" y="4075945"/>
            <a:ext cx="961317" cy="93410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2058" name="Picture 4" descr="http://www.clipartbest.com/cliparts/LiK/zza/LiKzza9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5950" y="3312721"/>
            <a:ext cx="397630" cy="3446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287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 calcmode="lin" valueType="num">
                                      <p:cBhvr>
                                        <p:cTn id="28"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p:cTn id="35"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p:cTn id="42"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p:cTn id="49"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 calcmode="lin" valueType="num">
                                      <p:cBhvr>
                                        <p:cTn id="56"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1">
                                            <p:txEl>
                                              <p:pRg st="0" end="0"/>
                                            </p:txEl>
                                          </p:spTgt>
                                        </p:tgtEl>
                                        <p:attrNameLst>
                                          <p:attrName>style.visibility</p:attrName>
                                        </p:attrNameLst>
                                      </p:cBhvr>
                                      <p:to>
                                        <p:strVal val="visible"/>
                                      </p:to>
                                    </p:set>
                                    <p:anim calcmode="lin" valueType="num">
                                      <p:cBhvr>
                                        <p:cTn id="7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 calcmode="lin" valueType="num">
                                      <p:cBhvr>
                                        <p:cTn id="77"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1487" y="228600"/>
            <a:ext cx="7322838" cy="1107996"/>
          </a:xfrm>
          <a:prstGeom prst="rect">
            <a:avLst/>
          </a:prstGeom>
          <a:noFill/>
        </p:spPr>
        <p:txBody>
          <a:bodyPr wrap="none" lIns="91440" tIns="45720" rIns="91440" bIns="45720">
            <a:spAutoFit/>
          </a:bodyPr>
          <a:lstStyle/>
          <a:p>
            <a:pPr algn="ctr"/>
            <a:r>
              <a:rPr lang="en-US" sz="66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Coping with Anger</a:t>
            </a:r>
          </a:p>
        </p:txBody>
      </p:sp>
      <p:sp>
        <p:nvSpPr>
          <p:cNvPr id="10" name="Content Placeholder 2"/>
          <p:cNvSpPr txBox="1">
            <a:spLocks/>
          </p:cNvSpPr>
          <p:nvPr/>
        </p:nvSpPr>
        <p:spPr>
          <a:xfrm>
            <a:off x="658589" y="1600200"/>
            <a:ext cx="7643983"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latin typeface="Stanberry" panose="03050601040601010101" pitchFamily="66" charset="0"/>
              </a:rPr>
              <a:t>Coping with anger in a </a:t>
            </a:r>
            <a:r>
              <a:rPr lang="en-US" sz="4000" b="1" dirty="0">
                <a:ln>
                  <a:solidFill>
                    <a:sysClr val="windowText" lastClr="000000"/>
                  </a:solidFill>
                </a:ln>
                <a:solidFill>
                  <a:srgbClr val="0A01BF"/>
                </a:solidFill>
                <a:effectLst>
                  <a:outerShdw blurRad="38100" dist="38100" dir="2700000" algn="tl">
                    <a:srgbClr val="000000">
                      <a:alpha val="43137"/>
                    </a:srgbClr>
                  </a:outerShdw>
                </a:effectLst>
                <a:latin typeface="Stanberry" panose="03050601040601010101" pitchFamily="66" charset="0"/>
              </a:rPr>
              <a:t>GOOD</a:t>
            </a:r>
            <a:r>
              <a:rPr lang="en-US" dirty="0">
                <a:latin typeface="Stanberry" panose="03050601040601010101" pitchFamily="66" charset="0"/>
              </a:rPr>
              <a:t> way means that you respond in a way that helps you and others feel better about the situation.</a:t>
            </a:r>
          </a:p>
          <a:p>
            <a:pPr marL="0" indent="0" algn="ctr">
              <a:buNone/>
            </a:pPr>
            <a:endParaRPr lang="en-US" dirty="0">
              <a:latin typeface="Quicksand" panose="02070303000000060000" pitchFamily="18" charset="0"/>
            </a:endParaRPr>
          </a:p>
          <a:p>
            <a:pPr marL="0" indent="0" algn="ctr">
              <a:buNone/>
            </a:pPr>
            <a:r>
              <a:rPr lang="en-US" dirty="0">
                <a:latin typeface="Stanberry" panose="03050601040601010101" pitchFamily="66" charset="0"/>
              </a:rPr>
              <a:t>Coping with anger in a </a:t>
            </a:r>
            <a:r>
              <a:rPr lang="en-US" sz="4000" b="1" dirty="0">
                <a:ln>
                  <a:solidFill>
                    <a:sysClr val="windowText" lastClr="000000"/>
                  </a:solidFill>
                </a:ln>
                <a:solidFill>
                  <a:srgbClr val="FF0000"/>
                </a:solidFill>
                <a:effectLst>
                  <a:outerShdw blurRad="38100" dist="38100" dir="2700000" algn="tl">
                    <a:srgbClr val="000000">
                      <a:alpha val="43137"/>
                    </a:srgbClr>
                  </a:outerShdw>
                </a:effectLst>
                <a:latin typeface="Stanberry" panose="03050601040601010101" pitchFamily="66" charset="0"/>
              </a:rPr>
              <a:t>POOR</a:t>
            </a:r>
            <a:r>
              <a:rPr lang="en-US" dirty="0">
                <a:latin typeface="Stanberry" panose="03050601040601010101" pitchFamily="66" charset="0"/>
              </a:rPr>
              <a:t> way means that you respond in a way that ends up hurting you or other people.  </a:t>
            </a:r>
          </a:p>
        </p:txBody>
      </p:sp>
    </p:spTree>
    <p:extLst>
      <p:ext uri="{BB962C8B-B14F-4D97-AF65-F5344CB8AC3E}">
        <p14:creationId xmlns:p14="http://schemas.microsoft.com/office/powerpoint/2010/main" val="19721420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185" y="1151930"/>
            <a:ext cx="7996886" cy="5529707"/>
          </a:xfrm>
        </p:spPr>
        <p:txBody>
          <a:bodyPr>
            <a:noAutofit/>
          </a:bodyPr>
          <a:lstStyle/>
          <a:p>
            <a:pPr lvl="1" algn="just"/>
            <a:r>
              <a:rPr lang="en-US" sz="2200" b="1" dirty="0">
                <a:solidFill>
                  <a:schemeClr val="tx2">
                    <a:lumMod val="60000"/>
                    <a:lumOff val="40000"/>
                  </a:schemeClr>
                </a:solidFill>
                <a:latin typeface="Stanberry" panose="03050601040601010101" pitchFamily="66" charset="0"/>
              </a:rPr>
              <a:t>Stop and think! </a:t>
            </a:r>
            <a:r>
              <a:rPr lang="en-US" sz="2200" dirty="0">
                <a:latin typeface="Stanberry" panose="03050601040601010101" pitchFamily="66" charset="0"/>
              </a:rPr>
              <a:t>Before you respond, think about what might be the best way to handle the situation.</a:t>
            </a:r>
          </a:p>
          <a:p>
            <a:pPr lvl="1" algn="just"/>
            <a:r>
              <a:rPr lang="en-US" sz="2200" b="1" dirty="0">
                <a:solidFill>
                  <a:schemeClr val="tx2">
                    <a:lumMod val="60000"/>
                    <a:lumOff val="40000"/>
                  </a:schemeClr>
                </a:solidFill>
                <a:latin typeface="Stanberry" panose="03050601040601010101" pitchFamily="66" charset="0"/>
              </a:rPr>
              <a:t>Removing yourself from the situation.  </a:t>
            </a:r>
            <a:r>
              <a:rPr lang="en-US" sz="2200" dirty="0">
                <a:latin typeface="Stanberry" panose="03050601040601010101" pitchFamily="66" charset="0"/>
              </a:rPr>
              <a:t>If you feel that you won’t be able to remain calm, you can take a break from the situation if you need.</a:t>
            </a:r>
          </a:p>
          <a:p>
            <a:pPr lvl="1" algn="just"/>
            <a:r>
              <a:rPr lang="en-US" sz="2200" b="1" dirty="0">
                <a:solidFill>
                  <a:schemeClr val="tx2">
                    <a:lumMod val="60000"/>
                    <a:lumOff val="40000"/>
                  </a:schemeClr>
                </a:solidFill>
                <a:latin typeface="Stanberry" panose="03050601040601010101" pitchFamily="66" charset="0"/>
              </a:rPr>
              <a:t>Telling the other person how they made you feel using an I-Feel Statement. </a:t>
            </a:r>
            <a:r>
              <a:rPr lang="en-US" sz="2200" dirty="0">
                <a:latin typeface="Stanberry" panose="03050601040601010101" pitchFamily="66" charset="0"/>
              </a:rPr>
              <a:t>Tell them why your feelings were hurt and what you need them to do differently next time.</a:t>
            </a:r>
          </a:p>
          <a:p>
            <a:pPr lvl="1" algn="just"/>
            <a:r>
              <a:rPr lang="en-US" sz="2200" b="1" dirty="0">
                <a:solidFill>
                  <a:schemeClr val="tx2">
                    <a:lumMod val="60000"/>
                    <a:lumOff val="40000"/>
                  </a:schemeClr>
                </a:solidFill>
                <a:latin typeface="Stanberry" panose="03050601040601010101" pitchFamily="66" charset="0"/>
              </a:rPr>
              <a:t>Talking to a friend or an adult about what made you angry.  </a:t>
            </a:r>
            <a:r>
              <a:rPr lang="en-US" sz="2200" dirty="0">
                <a:latin typeface="Stanberry" panose="03050601040601010101" pitchFamily="66" charset="0"/>
              </a:rPr>
              <a:t>Sometimes it is helpful to hear from others about how they would handle the situation.</a:t>
            </a:r>
          </a:p>
          <a:p>
            <a:pPr lvl="1" algn="just"/>
            <a:r>
              <a:rPr lang="en-US" sz="2200" b="1" dirty="0">
                <a:solidFill>
                  <a:schemeClr val="tx2">
                    <a:lumMod val="60000"/>
                    <a:lumOff val="40000"/>
                  </a:schemeClr>
                </a:solidFill>
                <a:latin typeface="Stanberry" panose="03050601040601010101" pitchFamily="66" charset="0"/>
              </a:rPr>
              <a:t>Practicing relaxation to help your body calm down. </a:t>
            </a:r>
            <a:r>
              <a:rPr lang="en-US" sz="2200" dirty="0">
                <a:latin typeface="Stanberry" panose="03050601040601010101" pitchFamily="66" charset="0"/>
              </a:rPr>
              <a:t>Think of a peaceful place and imagine yourself being there while doing some deep breathing.</a:t>
            </a:r>
          </a:p>
          <a:p>
            <a:pPr lvl="1" algn="just"/>
            <a:endParaRPr lang="en-US" sz="2200" dirty="0">
              <a:latin typeface="Stanberry" panose="03050601040601010101" pitchFamily="66" charset="0"/>
            </a:endParaRPr>
          </a:p>
          <a:p>
            <a:pPr lvl="1" algn="just"/>
            <a:endParaRPr lang="en-US" sz="2200" dirty="0">
              <a:latin typeface="Stanberry" panose="03050601040601010101" pitchFamily="66" charset="0"/>
            </a:endParaRPr>
          </a:p>
          <a:p>
            <a:pPr lvl="1" algn="just"/>
            <a:endParaRPr lang="en-US" sz="2200" dirty="0">
              <a:latin typeface="Stanberry" panose="03050601040601010101" pitchFamily="66" charset="0"/>
            </a:endParaRPr>
          </a:p>
        </p:txBody>
      </p:sp>
      <p:sp>
        <p:nvSpPr>
          <p:cNvPr id="4" name="Rectangle 3"/>
          <p:cNvSpPr/>
          <p:nvPr/>
        </p:nvSpPr>
        <p:spPr>
          <a:xfrm>
            <a:off x="-9832"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753168" y="0"/>
            <a:ext cx="39083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29484" y="-1"/>
            <a:ext cx="152400" cy="68580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5638" y="228600"/>
            <a:ext cx="6314549" cy="923330"/>
          </a:xfrm>
          <a:prstGeom prst="rect">
            <a:avLst/>
          </a:prstGeom>
          <a:noFill/>
        </p:spPr>
        <p:txBody>
          <a:bodyPr wrap="none" lIns="91440" tIns="45720" rIns="91440" bIns="45720">
            <a:spAutoFit/>
          </a:bodyPr>
          <a:lstStyle/>
          <a:p>
            <a:pPr algn="ctr"/>
            <a:r>
              <a:rPr lang="en-US" sz="54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Soup of Justice" pitchFamily="2" charset="0"/>
              </a:rPr>
              <a:t>Good Ways to Cope</a:t>
            </a:r>
          </a:p>
        </p:txBody>
      </p:sp>
    </p:spTree>
    <p:extLst>
      <p:ext uri="{BB962C8B-B14F-4D97-AF65-F5344CB8AC3E}">
        <p14:creationId xmlns:p14="http://schemas.microsoft.com/office/powerpoint/2010/main" val="1761692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1215</Words>
  <Application>Microsoft Office PowerPoint</Application>
  <PresentationFormat>On-screen Show (4:3)</PresentationFormat>
  <Paragraphs>105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Stanberry</vt:lpstr>
      <vt:lpstr>Candara</vt:lpstr>
      <vt:lpstr>HP Simplified</vt:lpstr>
      <vt:lpstr>Calibri</vt:lpstr>
      <vt:lpstr>Arial</vt:lpstr>
      <vt:lpstr>Wingdings</vt:lpstr>
      <vt:lpstr>Soup of Justice</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Andrew Jatau</cp:lastModifiedBy>
  <cp:revision>87</cp:revision>
  <dcterms:created xsi:type="dcterms:W3CDTF">2015-04-07T23:15:16Z</dcterms:created>
  <dcterms:modified xsi:type="dcterms:W3CDTF">2018-07-13T13:12:02Z</dcterms:modified>
</cp:coreProperties>
</file>